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1"/>
  </p:notesMasterIdLst>
  <p:sldIdLst>
    <p:sldId id="271" r:id="rId2"/>
    <p:sldId id="257" r:id="rId3"/>
    <p:sldId id="275" r:id="rId4"/>
    <p:sldId id="272" r:id="rId5"/>
    <p:sldId id="276" r:id="rId6"/>
    <p:sldId id="277" r:id="rId7"/>
    <p:sldId id="278" r:id="rId8"/>
    <p:sldId id="324" r:id="rId9"/>
    <p:sldId id="325" r:id="rId10"/>
    <p:sldId id="282" r:id="rId11"/>
    <p:sldId id="326" r:id="rId12"/>
    <p:sldId id="290" r:id="rId13"/>
    <p:sldId id="283" r:id="rId14"/>
    <p:sldId id="327" r:id="rId15"/>
    <p:sldId id="294" r:id="rId16"/>
    <p:sldId id="279" r:id="rId17"/>
    <p:sldId id="328" r:id="rId18"/>
    <p:sldId id="333" r:id="rId19"/>
    <p:sldId id="329" r:id="rId20"/>
    <p:sldId id="280" r:id="rId21"/>
    <p:sldId id="286" r:id="rId22"/>
    <p:sldId id="287" r:id="rId23"/>
    <p:sldId id="295" r:id="rId24"/>
    <p:sldId id="330" r:id="rId25"/>
    <p:sldId id="296" r:id="rId26"/>
    <p:sldId id="343" r:id="rId27"/>
    <p:sldId id="340" r:id="rId28"/>
    <p:sldId id="344" r:id="rId29"/>
    <p:sldId id="339" r:id="rId30"/>
    <p:sldId id="341" r:id="rId31"/>
    <p:sldId id="342" r:id="rId32"/>
    <p:sldId id="274" r:id="rId33"/>
    <p:sldId id="309"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10" r:id="rId47"/>
    <p:sldId id="311" r:id="rId48"/>
    <p:sldId id="312" r:id="rId49"/>
    <p:sldId id="313" r:id="rId50"/>
    <p:sldId id="314" r:id="rId51"/>
    <p:sldId id="315" r:id="rId52"/>
    <p:sldId id="316" r:id="rId53"/>
    <p:sldId id="317" r:id="rId54"/>
    <p:sldId id="318" r:id="rId55"/>
    <p:sldId id="319" r:id="rId56"/>
    <p:sldId id="338" r:id="rId57"/>
    <p:sldId id="320" r:id="rId58"/>
    <p:sldId id="321" r:id="rId59"/>
    <p:sldId id="322" r:id="rId60"/>
    <p:sldId id="323" r:id="rId61"/>
    <p:sldId id="332" r:id="rId62"/>
    <p:sldId id="335" r:id="rId63"/>
    <p:sldId id="336" r:id="rId64"/>
    <p:sldId id="337" r:id="rId65"/>
    <p:sldId id="331" r:id="rId66"/>
    <p:sldId id="345" r:id="rId67"/>
    <p:sldId id="334" r:id="rId68"/>
    <p:sldId id="284" r:id="rId69"/>
    <p:sldId id="285" r:id="rId70"/>
  </p:sldIdLst>
  <p:sldSz cx="18288000" cy="10287000"/>
  <p:notesSz cx="6858000" cy="9144000"/>
  <p:embeddedFontLst>
    <p:embeddedFont>
      <p:font typeface="Poppins" panose="00000500000000000000" pitchFamily="2" charset="0"/>
      <p:regular r:id="rId72"/>
      <p:bold r:id="rId73"/>
    </p:embeddedFont>
    <p:embeddedFont>
      <p:font typeface="Poppins Bold" panose="00000800000000000000" charset="0"/>
      <p:regular r:id="rId74"/>
    </p:embeddedFont>
    <p:embeddedFont>
      <p:font typeface="Poppins ExtraBold" panose="00000900000000000000" pitchFamily="2" charset="0"/>
      <p:bold r:id="rId75"/>
      <p:boldItalic r:id="rId7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C3BA"/>
    <a:srgbClr val="C2D5D0"/>
    <a:srgbClr val="85B1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083E6E3-FA7D-4D7B-A595-EF9225AFEA82}">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Estilo Claro 2 - Ênfase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Estilo Claro 2 - Ênfase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C083E6E3-FA7D-4D7B-A595-EF9225AFEA82}" styleName="Estilo Claro 1 - Ênfase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FECB4D8-DB02-4DC6-A0A2-4F2EBAE1DC90}" styleName="Estilo Médio 1 - Ênfas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Estilo Médio 2 - Ênfas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0" d="100"/>
          <a:sy n="40" d="100"/>
        </p:scale>
        <p:origin x="90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3.fntdata"/><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fntdata"/><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2.fntdata"/><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5.fntdata"/><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3" Type="http://schemas.openxmlformats.org/officeDocument/2006/relationships/oleObject" Target="Pasta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5"/>
    </mc:Choice>
    <mc:Fallback>
      <c:style val="5"/>
    </mc:Fallback>
  </mc:AlternateContent>
  <c:pivotSource>
    <c:name>[Pasta1]Planilha2!Tabela dinâmica3</c:name>
    <c:fmtId val="8"/>
  </c:pivotSource>
  <c:chart>
    <c:autoTitleDeleted val="0"/>
    <c:pivotFmts>
      <c:pivotFmt>
        <c:idx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c:spPr>
        <c:marker>
          <c:symbol val="circle"/>
          <c:size val="6"/>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12700">
              <a:solidFill>
                <a:schemeClr val="lt2"/>
              </a:solidFill>
              <a:round/>
            </a:ln>
            <a:effectLst/>
          </c:spPr>
        </c:marker>
        <c:dLbl>
          <c:idx val="0"/>
          <c:spPr>
            <a:noFill/>
            <a:ln>
              <a:noFill/>
            </a:ln>
            <a:effectLst/>
          </c:spPr>
          <c:txPr>
            <a:bodyPr rot="-540000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pt-BR"/>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c:spPr>
        <c:marker>
          <c:symbol val="circle"/>
          <c:size val="6"/>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12700">
              <a:solidFill>
                <a:schemeClr val="lt2"/>
              </a:solidFill>
              <a:round/>
            </a:ln>
            <a:effectLst/>
          </c:spPr>
        </c:marker>
        <c:dLbl>
          <c:idx val="0"/>
          <c:spPr>
            <a:noFill/>
            <a:ln>
              <a:noFill/>
            </a:ln>
            <a:effectLst/>
          </c:spPr>
          <c:txPr>
            <a:bodyPr rot="-540000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pt-BR"/>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2"/>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c:spPr>
        <c:marker>
          <c:symbol val="none"/>
        </c:marker>
        <c:dLbl>
          <c:idx val="0"/>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pt-BR"/>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3"/>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c:spPr>
        <c:marker>
          <c:symbol val="none"/>
        </c:marker>
        <c:dLbl>
          <c:idx val="0"/>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pt-BR"/>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4"/>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c:spPr>
        <c:marker>
          <c:symbol val="none"/>
        </c:marker>
        <c:dLbl>
          <c:idx val="0"/>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pt-BR"/>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5"/>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c:spPr>
        <c:marker>
          <c:symbol val="none"/>
        </c:marker>
        <c:dLbl>
          <c:idx val="0"/>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pt-BR"/>
            </a:p>
          </c:txPr>
          <c:dLblPos val="outEnd"/>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Planilha2!$B$1</c:f>
              <c:strCache>
                <c:ptCount val="1"/>
                <c:pt idx="0">
                  <c:v>LOA (R$)</c:v>
                </c:pt>
              </c:strCache>
            </c:strRef>
          </c:tx>
          <c:spPr>
            <a:gradFill rotWithShape="1">
              <a:gsLst>
                <a:gs pos="0">
                  <a:schemeClr val="accent3">
                    <a:shade val="76000"/>
                    <a:shade val="51000"/>
                    <a:satMod val="130000"/>
                  </a:schemeClr>
                </a:gs>
                <a:gs pos="80000">
                  <a:schemeClr val="accent3">
                    <a:shade val="76000"/>
                    <a:shade val="93000"/>
                    <a:satMod val="130000"/>
                  </a:schemeClr>
                </a:gs>
                <a:gs pos="100000">
                  <a:schemeClr val="accent3">
                    <a:shade val="76000"/>
                    <a:shade val="94000"/>
                    <a:satMod val="135000"/>
                  </a:schemeClr>
                </a:gs>
              </a:gsLst>
              <a:lin ang="16200000" scaled="0"/>
            </a:gra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2"/>
                    </a:solidFill>
                    <a:latin typeface="Poppins" panose="00000500000000000000" pitchFamily="2" charset="0"/>
                    <a:ea typeface="+mn-ea"/>
                    <a:cs typeface="Poppins" panose="00000500000000000000" pitchFamily="2" charset="0"/>
                  </a:defRPr>
                </a:pPr>
                <a:endParaRPr lang="pt-B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multiLvlStrRef>
              <c:f>Planilha2!$A$2:$A$23</c:f>
              <c:multiLvlStrCache>
                <c:ptCount val="14"/>
                <c:lvl>
                  <c:pt idx="0">
                    <c:v>1050</c:v>
                  </c:pt>
                  <c:pt idx="1">
                    <c:v>1096</c:v>
                  </c:pt>
                  <c:pt idx="2">
                    <c:v>1050</c:v>
                  </c:pt>
                  <c:pt idx="3">
                    <c:v>1081</c:v>
                  </c:pt>
                  <c:pt idx="4">
                    <c:v>1050</c:v>
                  </c:pt>
                  <c:pt idx="5">
                    <c:v>1081</c:v>
                  </c:pt>
                  <c:pt idx="6">
                    <c:v>1050</c:v>
                  </c:pt>
                  <c:pt idx="7">
                    <c:v>1081</c:v>
                  </c:pt>
                  <c:pt idx="8">
                    <c:v>1050</c:v>
                  </c:pt>
                  <c:pt idx="9">
                    <c:v>1081</c:v>
                  </c:pt>
                  <c:pt idx="10">
                    <c:v>1095</c:v>
                  </c:pt>
                  <c:pt idx="11">
                    <c:v>1050</c:v>
                  </c:pt>
                  <c:pt idx="12">
                    <c:v>1050</c:v>
                  </c:pt>
                  <c:pt idx="13">
                    <c:v>1081</c:v>
                  </c:pt>
                </c:lvl>
                <c:lvl>
                  <c:pt idx="0">
                    <c:v>2019</c:v>
                  </c:pt>
                  <c:pt idx="2">
                    <c:v>2020</c:v>
                  </c:pt>
                  <c:pt idx="4">
                    <c:v>2021</c:v>
                  </c:pt>
                  <c:pt idx="6">
                    <c:v>2022</c:v>
                  </c:pt>
                  <c:pt idx="8">
                    <c:v>2023</c:v>
                  </c:pt>
                  <c:pt idx="11">
                    <c:v>2024</c:v>
                  </c:pt>
                  <c:pt idx="12">
                    <c:v>2025</c:v>
                  </c:pt>
                </c:lvl>
              </c:multiLvlStrCache>
            </c:multiLvlStrRef>
          </c:cat>
          <c:val>
            <c:numRef>
              <c:f>Planilha2!$B$2:$B$23</c:f>
              <c:numCache>
                <c:formatCode>_(* #,##0.00_);_(* \(#,##0.00\);_(* "-"??_);_(@_)</c:formatCode>
                <c:ptCount val="14"/>
                <c:pt idx="0">
                  <c:v>1181047</c:v>
                </c:pt>
                <c:pt idx="1">
                  <c:v>1000000</c:v>
                </c:pt>
                <c:pt idx="2">
                  <c:v>984832</c:v>
                </c:pt>
                <c:pt idx="3">
                  <c:v>681914</c:v>
                </c:pt>
                <c:pt idx="4">
                  <c:v>149099</c:v>
                </c:pt>
                <c:pt idx="5">
                  <c:v>1260000</c:v>
                </c:pt>
                <c:pt idx="6">
                  <c:v>146663</c:v>
                </c:pt>
                <c:pt idx="7">
                  <c:v>1099000</c:v>
                </c:pt>
                <c:pt idx="8">
                  <c:v>278152</c:v>
                </c:pt>
                <c:pt idx="9">
                  <c:v>612000</c:v>
                </c:pt>
                <c:pt idx="10">
                  <c:v>60000</c:v>
                </c:pt>
                <c:pt idx="11">
                  <c:v>189311</c:v>
                </c:pt>
                <c:pt idx="12">
                  <c:v>917205</c:v>
                </c:pt>
                <c:pt idx="13">
                  <c:v>421061</c:v>
                </c:pt>
              </c:numCache>
            </c:numRef>
          </c:val>
          <c:extLst>
            <c:ext xmlns:c16="http://schemas.microsoft.com/office/drawing/2014/chart" uri="{C3380CC4-5D6E-409C-BE32-E72D297353CC}">
              <c16:uniqueId val="{00000000-10A7-49EA-A8AE-AA0CD4E49E68}"/>
            </c:ext>
          </c:extLst>
        </c:ser>
        <c:ser>
          <c:idx val="1"/>
          <c:order val="1"/>
          <c:tx>
            <c:strRef>
              <c:f>Planilha2!$C$1</c:f>
              <c:strCache>
                <c:ptCount val="1"/>
                <c:pt idx="0">
                  <c:v>Valor Arrecadado (R$)</c:v>
                </c:pt>
              </c:strCache>
            </c:strRef>
          </c:tx>
          <c:spPr>
            <a:gradFill rotWithShape="1">
              <a:gsLst>
                <a:gs pos="0">
                  <a:schemeClr val="accent3">
                    <a:tint val="77000"/>
                    <a:shade val="51000"/>
                    <a:satMod val="130000"/>
                  </a:schemeClr>
                </a:gs>
                <a:gs pos="80000">
                  <a:schemeClr val="accent3">
                    <a:tint val="77000"/>
                    <a:shade val="93000"/>
                    <a:satMod val="130000"/>
                  </a:schemeClr>
                </a:gs>
                <a:gs pos="100000">
                  <a:schemeClr val="accent3">
                    <a:tint val="77000"/>
                    <a:shade val="94000"/>
                    <a:satMod val="135000"/>
                  </a:schemeClr>
                </a:gs>
              </a:gsLst>
              <a:lin ang="16200000" scaled="0"/>
            </a:gra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2"/>
                    </a:solidFill>
                    <a:latin typeface="Poppins" panose="00000500000000000000" pitchFamily="2" charset="0"/>
                    <a:ea typeface="+mn-ea"/>
                    <a:cs typeface="Poppins" panose="00000500000000000000" pitchFamily="2" charset="0"/>
                  </a:defRPr>
                </a:pPr>
                <a:endParaRPr lang="pt-B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multiLvlStrRef>
              <c:f>Planilha2!$A$2:$A$23</c:f>
              <c:multiLvlStrCache>
                <c:ptCount val="14"/>
                <c:lvl>
                  <c:pt idx="0">
                    <c:v>1050</c:v>
                  </c:pt>
                  <c:pt idx="1">
                    <c:v>1096</c:v>
                  </c:pt>
                  <c:pt idx="2">
                    <c:v>1050</c:v>
                  </c:pt>
                  <c:pt idx="3">
                    <c:v>1081</c:v>
                  </c:pt>
                  <c:pt idx="4">
                    <c:v>1050</c:v>
                  </c:pt>
                  <c:pt idx="5">
                    <c:v>1081</c:v>
                  </c:pt>
                  <c:pt idx="6">
                    <c:v>1050</c:v>
                  </c:pt>
                  <c:pt idx="7">
                    <c:v>1081</c:v>
                  </c:pt>
                  <c:pt idx="8">
                    <c:v>1050</c:v>
                  </c:pt>
                  <c:pt idx="9">
                    <c:v>1081</c:v>
                  </c:pt>
                  <c:pt idx="10">
                    <c:v>1095</c:v>
                  </c:pt>
                  <c:pt idx="11">
                    <c:v>1050</c:v>
                  </c:pt>
                  <c:pt idx="12">
                    <c:v>1050</c:v>
                  </c:pt>
                  <c:pt idx="13">
                    <c:v>1081</c:v>
                  </c:pt>
                </c:lvl>
                <c:lvl>
                  <c:pt idx="0">
                    <c:v>2019</c:v>
                  </c:pt>
                  <c:pt idx="2">
                    <c:v>2020</c:v>
                  </c:pt>
                  <c:pt idx="4">
                    <c:v>2021</c:v>
                  </c:pt>
                  <c:pt idx="6">
                    <c:v>2022</c:v>
                  </c:pt>
                  <c:pt idx="8">
                    <c:v>2023</c:v>
                  </c:pt>
                  <c:pt idx="11">
                    <c:v>2024</c:v>
                  </c:pt>
                  <c:pt idx="12">
                    <c:v>2025</c:v>
                  </c:pt>
                </c:lvl>
              </c:multiLvlStrCache>
            </c:multiLvlStrRef>
          </c:cat>
          <c:val>
            <c:numRef>
              <c:f>Planilha2!$C$2:$C$23</c:f>
              <c:numCache>
                <c:formatCode>General</c:formatCode>
                <c:ptCount val="14"/>
                <c:pt idx="0" formatCode="_(* #,##0.00_);_(* \(#,##0.00\);_(* &quot;-&quot;??_);_(@_)">
                  <c:v>723157.91999999993</c:v>
                </c:pt>
                <c:pt idx="2" formatCode="_(* #,##0.00_);_(* \(#,##0.00\);_(* &quot;-&quot;??_);_(@_)">
                  <c:v>406956.33999999997</c:v>
                </c:pt>
                <c:pt idx="3" formatCode="_(* #,##0.00_);_(* \(#,##0.00\);_(* &quot;-&quot;??_);_(@_)">
                  <c:v>680400</c:v>
                </c:pt>
                <c:pt idx="4" formatCode="_(* #,##0.00_);_(* \(#,##0.00\);_(* &quot;-&quot;??_);_(@_)">
                  <c:v>118599.33</c:v>
                </c:pt>
                <c:pt idx="5" formatCode="_(* #,##0.00_);_(* \(#,##0.00\);_(* &quot;-&quot;??_);_(@_)">
                  <c:v>1251519.76</c:v>
                </c:pt>
                <c:pt idx="6" formatCode="_(* #,##0.00_);_(* \(#,##0.00\);_(* &quot;-&quot;??_);_(@_)">
                  <c:v>130009.20000000001</c:v>
                </c:pt>
                <c:pt idx="7" formatCode="_(* #,##0.00_);_(* \(#,##0.00\);_(* &quot;-&quot;??_);_(@_)">
                  <c:v>726000</c:v>
                </c:pt>
                <c:pt idx="8" formatCode="_(* #,##0.00_);_(* \(#,##0.00\);_(* &quot;-&quot;??_);_(@_)">
                  <c:v>71368.83</c:v>
                </c:pt>
                <c:pt idx="9" formatCode="_(* #,##0.00_);_(* \(#,##0.00\);_(* &quot;-&quot;??_);_(@_)">
                  <c:v>532925</c:v>
                </c:pt>
                <c:pt idx="10" formatCode="_(* #,##0.00_);_(* \(#,##0.00\);_(* &quot;-&quot;??_);_(@_)">
                  <c:v>49350</c:v>
                </c:pt>
                <c:pt idx="11" formatCode="_(* #,##0.00_);_(* \(#,##0.00\);_(* &quot;-&quot;??_);_(@_)">
                  <c:v>45481.599999999999</c:v>
                </c:pt>
              </c:numCache>
            </c:numRef>
          </c:val>
          <c:extLst>
            <c:ext xmlns:c16="http://schemas.microsoft.com/office/drawing/2014/chart" uri="{C3380CC4-5D6E-409C-BE32-E72D297353CC}">
              <c16:uniqueId val="{00000001-10A7-49EA-A8AE-AA0CD4E49E68}"/>
            </c:ext>
          </c:extLst>
        </c:ser>
        <c:dLbls>
          <c:dLblPos val="outEnd"/>
          <c:showLegendKey val="0"/>
          <c:showVal val="1"/>
          <c:showCatName val="0"/>
          <c:showSerName val="0"/>
          <c:showPercent val="0"/>
          <c:showBubbleSize val="0"/>
        </c:dLbls>
        <c:gapWidth val="100"/>
        <c:overlap val="-24"/>
        <c:axId val="359502479"/>
        <c:axId val="359502959"/>
      </c:barChart>
      <c:catAx>
        <c:axId val="359502479"/>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2"/>
                </a:solidFill>
                <a:latin typeface="Poppins" panose="00000500000000000000" pitchFamily="2" charset="0"/>
                <a:ea typeface="+mn-ea"/>
                <a:cs typeface="Poppins" panose="00000500000000000000" pitchFamily="2" charset="0"/>
              </a:defRPr>
            </a:pPr>
            <a:endParaRPr lang="pt-BR"/>
          </a:p>
        </c:txPr>
        <c:crossAx val="359502959"/>
        <c:crosses val="autoZero"/>
        <c:auto val="1"/>
        <c:lblAlgn val="ctr"/>
        <c:lblOffset val="100"/>
        <c:noMultiLvlLbl val="0"/>
      </c:catAx>
      <c:valAx>
        <c:axId val="359502959"/>
        <c:scaling>
          <c:orientation val="minMax"/>
        </c:scaling>
        <c:delete val="1"/>
        <c:axPos val="l"/>
        <c:numFmt formatCode="_(* #,##0.00_);_(* \(#,##0.00\);_(* &quot;-&quot;??_);_(@_)" sourceLinked="1"/>
        <c:majorTickMark val="none"/>
        <c:minorTickMark val="none"/>
        <c:tickLblPos val="nextTo"/>
        <c:crossAx val="3595024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Poppins" panose="00000500000000000000" pitchFamily="2" charset="0"/>
              <a:ea typeface="+mn-ea"/>
              <a:cs typeface="Poppins" panose="00000500000000000000" pitchFamily="2" charset="0"/>
            </a:defRPr>
          </a:pPr>
          <a:endParaRPr lang="pt-B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t-BR"/>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AC596A-4EF8-4C40-A597-298E0F9931F3}" type="datetimeFigureOut">
              <a:rPr lang="pt-BR" smtClean="0"/>
              <a:t>24/01/2025</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82327-21F1-4A18-BED6-185F027EE88D}" type="slidenum">
              <a:rPr lang="pt-BR" smtClean="0"/>
              <a:t>‹nº›</a:t>
            </a:fld>
            <a:endParaRPr lang="pt-BR"/>
          </a:p>
        </p:txBody>
      </p:sp>
    </p:spTree>
    <p:extLst>
      <p:ext uri="{BB962C8B-B14F-4D97-AF65-F5344CB8AC3E}">
        <p14:creationId xmlns:p14="http://schemas.microsoft.com/office/powerpoint/2010/main" val="1509908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AB945D4D-1285-47FE-8A1E-D996473DD1A9}" type="slidenum">
              <a:rPr lang="pt-BR" smtClean="0"/>
              <a:t>1</a:t>
            </a:fld>
            <a:endParaRPr lang="pt-BR"/>
          </a:p>
        </p:txBody>
      </p:sp>
    </p:spTree>
    <p:extLst>
      <p:ext uri="{BB962C8B-B14F-4D97-AF65-F5344CB8AC3E}">
        <p14:creationId xmlns:p14="http://schemas.microsoft.com/office/powerpoint/2010/main" val="2934683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0.pn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2.png"/></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4.png"/></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5.png"/></Relationships>
</file>

<file path=ppt/slides/_rels/slide5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www.ufopa.edu.br/proplan/orcamento/solicitacoes/" TargetMode="External"/><Relationship Id="rId4" Type="http://schemas.openxmlformats.org/officeDocument/2006/relationships/image" Target="../media/image26.png"/></Relationships>
</file>

<file path=ppt/slides/_rels/slide5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7.png"/></Relationships>
</file>

<file path=ppt/slides/_rels/slide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8.png"/></Relationships>
</file>

<file path=ppt/slides/_rels/slide5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6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0.png"/></Relationships>
</file>

<file path=ppt/slides/_rels/slide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1.png"/></Relationships>
</file>

<file path=ppt/slides/_rels/slide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2.png"/></Relationships>
</file>

<file path=ppt/slides/_rels/slide6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6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6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6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496214"/>
            <a:ext cx="1028700" cy="11372437"/>
            <a:chOff x="0" y="0"/>
            <a:chExt cx="270933" cy="2995210"/>
          </a:xfrm>
        </p:grpSpPr>
        <p:sp>
          <p:nvSpPr>
            <p:cNvPr id="3" name="Freeform 3"/>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276512" y="6599973"/>
            <a:ext cx="8727667" cy="1612008"/>
            <a:chOff x="0" y="0"/>
            <a:chExt cx="2298645" cy="424562"/>
          </a:xfrm>
        </p:grpSpPr>
        <p:sp>
          <p:nvSpPr>
            <p:cNvPr id="6" name="Freeform 6"/>
            <p:cNvSpPr/>
            <p:nvPr/>
          </p:nvSpPr>
          <p:spPr>
            <a:xfrm>
              <a:off x="0" y="0"/>
              <a:ext cx="2298645" cy="424562"/>
            </a:xfrm>
            <a:custGeom>
              <a:avLst/>
              <a:gdLst/>
              <a:ahLst/>
              <a:cxnLst/>
              <a:rect l="l" t="t" r="r" b="b"/>
              <a:pathLst>
                <a:path w="2298645" h="424562">
                  <a:moveTo>
                    <a:pt x="26612" y="0"/>
                  </a:moveTo>
                  <a:lnTo>
                    <a:pt x="2272033" y="0"/>
                  </a:lnTo>
                  <a:cubicBezTo>
                    <a:pt x="2279091" y="0"/>
                    <a:pt x="2285860" y="2804"/>
                    <a:pt x="2290850" y="7794"/>
                  </a:cubicBezTo>
                  <a:cubicBezTo>
                    <a:pt x="2295841" y="12785"/>
                    <a:pt x="2298645" y="19554"/>
                    <a:pt x="2298645" y="26612"/>
                  </a:cubicBezTo>
                  <a:lnTo>
                    <a:pt x="2298645" y="397950"/>
                  </a:lnTo>
                  <a:cubicBezTo>
                    <a:pt x="2298645" y="405008"/>
                    <a:pt x="2295841" y="411777"/>
                    <a:pt x="2290850" y="416767"/>
                  </a:cubicBezTo>
                  <a:cubicBezTo>
                    <a:pt x="2285860" y="421758"/>
                    <a:pt x="2279091" y="424562"/>
                    <a:pt x="2272033" y="424562"/>
                  </a:cubicBezTo>
                  <a:lnTo>
                    <a:pt x="26612" y="424562"/>
                  </a:lnTo>
                  <a:cubicBezTo>
                    <a:pt x="19554" y="424562"/>
                    <a:pt x="12785" y="421758"/>
                    <a:pt x="7794" y="416767"/>
                  </a:cubicBezTo>
                  <a:cubicBezTo>
                    <a:pt x="2804" y="411777"/>
                    <a:pt x="0" y="405008"/>
                    <a:pt x="0" y="397950"/>
                  </a:cubicBezTo>
                  <a:lnTo>
                    <a:pt x="0" y="26612"/>
                  </a:lnTo>
                  <a:cubicBezTo>
                    <a:pt x="0" y="19554"/>
                    <a:pt x="2804" y="12785"/>
                    <a:pt x="7794" y="7794"/>
                  </a:cubicBezTo>
                  <a:cubicBezTo>
                    <a:pt x="12785" y="2804"/>
                    <a:pt x="19554" y="0"/>
                    <a:pt x="26612" y="0"/>
                  </a:cubicBezTo>
                  <a:close/>
                </a:path>
              </a:pathLst>
            </a:custGeom>
            <a:solidFill>
              <a:srgbClr val="BFE090"/>
            </a:solidFill>
          </p:spPr>
          <p:txBody>
            <a:bodyPr/>
            <a:lstStyle/>
            <a:p>
              <a:endParaRPr lang="pt-BR"/>
            </a:p>
          </p:txBody>
        </p:sp>
        <p:sp>
          <p:nvSpPr>
            <p:cNvPr id="7" name="TextBox 7"/>
            <p:cNvSpPr txBox="1"/>
            <p:nvPr/>
          </p:nvSpPr>
          <p:spPr>
            <a:xfrm>
              <a:off x="0" y="-76200"/>
              <a:ext cx="2298645" cy="500762"/>
            </a:xfrm>
            <a:prstGeom prst="rect">
              <a:avLst/>
            </a:prstGeom>
          </p:spPr>
          <p:txBody>
            <a:bodyPr lIns="50800" tIns="50800" rIns="50800" bIns="50800" rtlCol="0" anchor="ctr"/>
            <a:lstStyle/>
            <a:p>
              <a:pPr algn="ctr">
                <a:lnSpc>
                  <a:spcPts val="5599"/>
                </a:lnSpc>
              </a:pPr>
              <a:endParaRPr/>
            </a:p>
          </p:txBody>
        </p:sp>
      </p:grpSp>
      <p:sp>
        <p:nvSpPr>
          <p:cNvPr id="8" name="Freeform 8"/>
          <p:cNvSpPr/>
          <p:nvPr/>
        </p:nvSpPr>
        <p:spPr>
          <a:xfrm>
            <a:off x="1376806" y="6723412"/>
            <a:ext cx="1767190" cy="1365131"/>
          </a:xfrm>
          <a:custGeom>
            <a:avLst/>
            <a:gdLst/>
            <a:ahLst/>
            <a:cxnLst/>
            <a:rect l="l" t="t" r="r" b="b"/>
            <a:pathLst>
              <a:path w="1767190" h="1365131">
                <a:moveTo>
                  <a:pt x="0" y="0"/>
                </a:moveTo>
                <a:lnTo>
                  <a:pt x="1767189" y="0"/>
                </a:lnTo>
                <a:lnTo>
                  <a:pt x="1767189" y="1365130"/>
                </a:lnTo>
                <a:lnTo>
                  <a:pt x="0" y="1365130"/>
                </a:lnTo>
                <a:lnTo>
                  <a:pt x="0" y="0"/>
                </a:lnTo>
                <a:close/>
              </a:path>
            </a:pathLst>
          </a:custGeom>
          <a:blipFill>
            <a:blip r:embed="rId3"/>
            <a:stretch>
              <a:fillRect l="-46819" t="-231116" r="-48092" b="-229589"/>
            </a:stretch>
          </a:blipFill>
        </p:spPr>
        <p:txBody>
          <a:bodyPr/>
          <a:lstStyle/>
          <a:p>
            <a:endParaRPr lang="pt-BR"/>
          </a:p>
        </p:txBody>
      </p:sp>
      <p:grpSp>
        <p:nvGrpSpPr>
          <p:cNvPr id="9" name="Group 9"/>
          <p:cNvGrpSpPr/>
          <p:nvPr/>
        </p:nvGrpSpPr>
        <p:grpSpPr>
          <a:xfrm>
            <a:off x="748531" y="1340919"/>
            <a:ext cx="524090" cy="5877732"/>
            <a:chOff x="0" y="0"/>
            <a:chExt cx="138032" cy="1548045"/>
          </a:xfrm>
        </p:grpSpPr>
        <p:sp>
          <p:nvSpPr>
            <p:cNvPr id="10" name="Freeform 10"/>
            <p:cNvSpPr/>
            <p:nvPr/>
          </p:nvSpPr>
          <p:spPr>
            <a:xfrm>
              <a:off x="0" y="0"/>
              <a:ext cx="138032" cy="1548045"/>
            </a:xfrm>
            <a:custGeom>
              <a:avLst/>
              <a:gdLst/>
              <a:ahLst/>
              <a:cxnLst/>
              <a:rect l="l" t="t" r="r" b="b"/>
              <a:pathLst>
                <a:path w="138032" h="1548045">
                  <a:moveTo>
                    <a:pt x="0" y="0"/>
                  </a:moveTo>
                  <a:lnTo>
                    <a:pt x="138032" y="0"/>
                  </a:lnTo>
                  <a:lnTo>
                    <a:pt x="138032" y="1548045"/>
                  </a:lnTo>
                  <a:lnTo>
                    <a:pt x="0" y="1548045"/>
                  </a:lnTo>
                  <a:close/>
                </a:path>
              </a:pathLst>
            </a:custGeom>
            <a:solidFill>
              <a:srgbClr val="BFE090"/>
            </a:solidFill>
          </p:spPr>
          <p:txBody>
            <a:bodyPr/>
            <a:lstStyle/>
            <a:p>
              <a:endParaRPr lang="pt-BR"/>
            </a:p>
          </p:txBody>
        </p:sp>
        <p:sp>
          <p:nvSpPr>
            <p:cNvPr id="11" name="TextBox 11"/>
            <p:cNvSpPr txBox="1"/>
            <p:nvPr/>
          </p:nvSpPr>
          <p:spPr>
            <a:xfrm>
              <a:off x="0" y="-38100"/>
              <a:ext cx="138032" cy="1586145"/>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p:cNvGrpSpPr/>
          <p:nvPr/>
        </p:nvGrpSpPr>
        <p:grpSpPr>
          <a:xfrm rot="-1720697">
            <a:off x="14662164" y="-1522015"/>
            <a:ext cx="953801" cy="14111338"/>
            <a:chOff x="0" y="0"/>
            <a:chExt cx="251207" cy="3716566"/>
          </a:xfrm>
        </p:grpSpPr>
        <p:sp>
          <p:nvSpPr>
            <p:cNvPr id="13" name="Freeform 13"/>
            <p:cNvSpPr/>
            <p:nvPr/>
          </p:nvSpPr>
          <p:spPr>
            <a:xfrm>
              <a:off x="0" y="0"/>
              <a:ext cx="251207" cy="3716566"/>
            </a:xfrm>
            <a:custGeom>
              <a:avLst/>
              <a:gdLst/>
              <a:ahLst/>
              <a:cxnLst/>
              <a:rect l="l" t="t" r="r" b="b"/>
              <a:pathLst>
                <a:path w="251207" h="3716566">
                  <a:moveTo>
                    <a:pt x="125603" y="0"/>
                  </a:moveTo>
                  <a:lnTo>
                    <a:pt x="125603" y="0"/>
                  </a:lnTo>
                  <a:cubicBezTo>
                    <a:pt x="158916" y="0"/>
                    <a:pt x="190863" y="13233"/>
                    <a:pt x="214418" y="36788"/>
                  </a:cubicBezTo>
                  <a:cubicBezTo>
                    <a:pt x="237974" y="60344"/>
                    <a:pt x="251207" y="92291"/>
                    <a:pt x="251207" y="125603"/>
                  </a:cubicBezTo>
                  <a:lnTo>
                    <a:pt x="251207" y="3590963"/>
                  </a:lnTo>
                  <a:cubicBezTo>
                    <a:pt x="251207" y="3660332"/>
                    <a:pt x="194972" y="3716566"/>
                    <a:pt x="125603" y="3716566"/>
                  </a:cubicBezTo>
                  <a:lnTo>
                    <a:pt x="125603" y="3716566"/>
                  </a:lnTo>
                  <a:cubicBezTo>
                    <a:pt x="56235" y="3716566"/>
                    <a:pt x="0" y="3660332"/>
                    <a:pt x="0" y="3590963"/>
                  </a:cubicBezTo>
                  <a:lnTo>
                    <a:pt x="0" y="125603"/>
                  </a:lnTo>
                  <a:cubicBezTo>
                    <a:pt x="0" y="56235"/>
                    <a:pt x="56235" y="0"/>
                    <a:pt x="125603" y="0"/>
                  </a:cubicBezTo>
                  <a:close/>
                </a:path>
              </a:pathLst>
            </a:custGeom>
            <a:solidFill>
              <a:srgbClr val="00BF63"/>
            </a:solidFill>
          </p:spPr>
          <p:txBody>
            <a:bodyPr/>
            <a:lstStyle/>
            <a:p>
              <a:endParaRPr lang="pt-BR"/>
            </a:p>
          </p:txBody>
        </p:sp>
        <p:sp>
          <p:nvSpPr>
            <p:cNvPr id="14" name="TextBox 14"/>
            <p:cNvSpPr txBox="1"/>
            <p:nvPr/>
          </p:nvSpPr>
          <p:spPr>
            <a:xfrm>
              <a:off x="0" y="-47625"/>
              <a:ext cx="251207" cy="3764191"/>
            </a:xfrm>
            <a:prstGeom prst="rect">
              <a:avLst/>
            </a:prstGeom>
          </p:spPr>
          <p:txBody>
            <a:bodyPr lIns="50800" tIns="50800" rIns="50800" bIns="50800" rtlCol="0" anchor="ctr"/>
            <a:lstStyle/>
            <a:p>
              <a:pPr algn="ctr">
                <a:lnSpc>
                  <a:spcPts val="3499"/>
                </a:lnSpc>
              </a:pPr>
              <a:endParaRPr/>
            </a:p>
          </p:txBody>
        </p:sp>
      </p:grpSp>
      <p:grpSp>
        <p:nvGrpSpPr>
          <p:cNvPr id="15" name="Group 15"/>
          <p:cNvGrpSpPr/>
          <p:nvPr/>
        </p:nvGrpSpPr>
        <p:grpSpPr>
          <a:xfrm rot="-1720697">
            <a:off x="15575346" y="-1602641"/>
            <a:ext cx="953801" cy="13667799"/>
            <a:chOff x="0" y="0"/>
            <a:chExt cx="251207" cy="3599750"/>
          </a:xfrm>
        </p:grpSpPr>
        <p:sp>
          <p:nvSpPr>
            <p:cNvPr id="16" name="Freeform 16"/>
            <p:cNvSpPr/>
            <p:nvPr/>
          </p:nvSpPr>
          <p:spPr>
            <a:xfrm>
              <a:off x="0" y="0"/>
              <a:ext cx="251207" cy="3599750"/>
            </a:xfrm>
            <a:custGeom>
              <a:avLst/>
              <a:gdLst/>
              <a:ahLst/>
              <a:cxnLst/>
              <a:rect l="l" t="t" r="r" b="b"/>
              <a:pathLst>
                <a:path w="251207" h="3599750">
                  <a:moveTo>
                    <a:pt x="0" y="0"/>
                  </a:moveTo>
                  <a:lnTo>
                    <a:pt x="251207" y="0"/>
                  </a:lnTo>
                  <a:lnTo>
                    <a:pt x="251207" y="3599750"/>
                  </a:lnTo>
                  <a:lnTo>
                    <a:pt x="0" y="3599750"/>
                  </a:lnTo>
                  <a:close/>
                </a:path>
              </a:pathLst>
            </a:custGeom>
            <a:solidFill>
              <a:srgbClr val="BFE090"/>
            </a:solidFill>
          </p:spPr>
          <p:txBody>
            <a:bodyPr/>
            <a:lstStyle/>
            <a:p>
              <a:endParaRPr lang="pt-BR"/>
            </a:p>
          </p:txBody>
        </p:sp>
        <p:sp>
          <p:nvSpPr>
            <p:cNvPr id="17" name="TextBox 17"/>
            <p:cNvSpPr txBox="1"/>
            <p:nvPr/>
          </p:nvSpPr>
          <p:spPr>
            <a:xfrm>
              <a:off x="0" y="-47625"/>
              <a:ext cx="251207" cy="3647375"/>
            </a:xfrm>
            <a:prstGeom prst="rect">
              <a:avLst/>
            </a:prstGeom>
          </p:spPr>
          <p:txBody>
            <a:bodyPr lIns="50800" tIns="50800" rIns="50800" bIns="50800" rtlCol="0" anchor="ctr"/>
            <a:lstStyle/>
            <a:p>
              <a:pPr algn="ctr">
                <a:lnSpc>
                  <a:spcPts val="3499"/>
                </a:lnSpc>
              </a:pPr>
              <a:endParaRPr/>
            </a:p>
          </p:txBody>
        </p:sp>
      </p:grpSp>
      <p:grpSp>
        <p:nvGrpSpPr>
          <p:cNvPr id="18" name="Group 18"/>
          <p:cNvGrpSpPr/>
          <p:nvPr/>
        </p:nvGrpSpPr>
        <p:grpSpPr>
          <a:xfrm rot="-1720697">
            <a:off x="16579932" y="-1690400"/>
            <a:ext cx="953801" cy="13667799"/>
            <a:chOff x="0" y="0"/>
            <a:chExt cx="251207" cy="3599750"/>
          </a:xfrm>
        </p:grpSpPr>
        <p:sp>
          <p:nvSpPr>
            <p:cNvPr id="19" name="Freeform 19"/>
            <p:cNvSpPr/>
            <p:nvPr/>
          </p:nvSpPr>
          <p:spPr>
            <a:xfrm>
              <a:off x="0" y="0"/>
              <a:ext cx="251207" cy="3599750"/>
            </a:xfrm>
            <a:custGeom>
              <a:avLst/>
              <a:gdLst/>
              <a:ahLst/>
              <a:cxnLst/>
              <a:rect l="l" t="t" r="r" b="b"/>
              <a:pathLst>
                <a:path w="251207" h="3599750">
                  <a:moveTo>
                    <a:pt x="0" y="0"/>
                  </a:moveTo>
                  <a:lnTo>
                    <a:pt x="251207" y="0"/>
                  </a:lnTo>
                  <a:lnTo>
                    <a:pt x="251207" y="3599750"/>
                  </a:lnTo>
                  <a:lnTo>
                    <a:pt x="0" y="3599750"/>
                  </a:lnTo>
                  <a:close/>
                </a:path>
              </a:pathLst>
            </a:custGeom>
            <a:solidFill>
              <a:srgbClr val="00BF63"/>
            </a:solidFill>
          </p:spPr>
          <p:txBody>
            <a:bodyPr/>
            <a:lstStyle/>
            <a:p>
              <a:endParaRPr lang="pt-BR"/>
            </a:p>
          </p:txBody>
        </p:sp>
        <p:sp>
          <p:nvSpPr>
            <p:cNvPr id="20" name="TextBox 20"/>
            <p:cNvSpPr txBox="1"/>
            <p:nvPr/>
          </p:nvSpPr>
          <p:spPr>
            <a:xfrm>
              <a:off x="0" y="-47625"/>
              <a:ext cx="251207" cy="3647375"/>
            </a:xfrm>
            <a:prstGeom prst="rect">
              <a:avLst/>
            </a:prstGeom>
          </p:spPr>
          <p:txBody>
            <a:bodyPr lIns="50800" tIns="50800" rIns="50800" bIns="50800" rtlCol="0" anchor="ctr"/>
            <a:lstStyle/>
            <a:p>
              <a:pPr algn="ctr">
                <a:lnSpc>
                  <a:spcPts val="3499"/>
                </a:lnSpc>
              </a:pPr>
              <a:endParaRPr/>
            </a:p>
          </p:txBody>
        </p:sp>
      </p:grpSp>
      <p:grpSp>
        <p:nvGrpSpPr>
          <p:cNvPr id="21" name="Group 21"/>
          <p:cNvGrpSpPr/>
          <p:nvPr/>
        </p:nvGrpSpPr>
        <p:grpSpPr>
          <a:xfrm rot="-1720697">
            <a:off x="17538866" y="-1857569"/>
            <a:ext cx="953801" cy="13667799"/>
            <a:chOff x="0" y="0"/>
            <a:chExt cx="251207" cy="3599750"/>
          </a:xfrm>
        </p:grpSpPr>
        <p:sp>
          <p:nvSpPr>
            <p:cNvPr id="22" name="Freeform 22"/>
            <p:cNvSpPr/>
            <p:nvPr/>
          </p:nvSpPr>
          <p:spPr>
            <a:xfrm>
              <a:off x="0" y="0"/>
              <a:ext cx="251207" cy="3599750"/>
            </a:xfrm>
            <a:custGeom>
              <a:avLst/>
              <a:gdLst/>
              <a:ahLst/>
              <a:cxnLst/>
              <a:rect l="l" t="t" r="r" b="b"/>
              <a:pathLst>
                <a:path w="251207" h="3599750">
                  <a:moveTo>
                    <a:pt x="0" y="0"/>
                  </a:moveTo>
                  <a:lnTo>
                    <a:pt x="251207" y="0"/>
                  </a:lnTo>
                  <a:lnTo>
                    <a:pt x="251207" y="3599750"/>
                  </a:lnTo>
                  <a:lnTo>
                    <a:pt x="0" y="3599750"/>
                  </a:lnTo>
                  <a:close/>
                </a:path>
              </a:pathLst>
            </a:custGeom>
            <a:solidFill>
              <a:srgbClr val="BFE090"/>
            </a:solidFill>
          </p:spPr>
          <p:txBody>
            <a:bodyPr/>
            <a:lstStyle/>
            <a:p>
              <a:endParaRPr lang="pt-BR"/>
            </a:p>
          </p:txBody>
        </p:sp>
        <p:sp>
          <p:nvSpPr>
            <p:cNvPr id="23" name="TextBox 23"/>
            <p:cNvSpPr txBox="1"/>
            <p:nvPr/>
          </p:nvSpPr>
          <p:spPr>
            <a:xfrm>
              <a:off x="0" y="-47625"/>
              <a:ext cx="251207" cy="3647375"/>
            </a:xfrm>
            <a:prstGeom prst="rect">
              <a:avLst/>
            </a:prstGeom>
          </p:spPr>
          <p:txBody>
            <a:bodyPr lIns="50800" tIns="50800" rIns="50800" bIns="50800" rtlCol="0" anchor="ctr"/>
            <a:lstStyle/>
            <a:p>
              <a:pPr algn="ctr">
                <a:lnSpc>
                  <a:spcPts val="3499"/>
                </a:lnSpc>
              </a:pPr>
              <a:endParaRPr/>
            </a:p>
          </p:txBody>
        </p:sp>
      </p:grpSp>
      <p:grpSp>
        <p:nvGrpSpPr>
          <p:cNvPr id="24" name="Group 24"/>
          <p:cNvGrpSpPr/>
          <p:nvPr/>
        </p:nvGrpSpPr>
        <p:grpSpPr>
          <a:xfrm rot="-1720697">
            <a:off x="18359992" y="-2182109"/>
            <a:ext cx="953801" cy="13667799"/>
            <a:chOff x="0" y="0"/>
            <a:chExt cx="251207" cy="3599750"/>
          </a:xfrm>
        </p:grpSpPr>
        <p:sp>
          <p:nvSpPr>
            <p:cNvPr id="25" name="Freeform 25"/>
            <p:cNvSpPr/>
            <p:nvPr/>
          </p:nvSpPr>
          <p:spPr>
            <a:xfrm>
              <a:off x="0" y="0"/>
              <a:ext cx="251207" cy="3599750"/>
            </a:xfrm>
            <a:custGeom>
              <a:avLst/>
              <a:gdLst/>
              <a:ahLst/>
              <a:cxnLst/>
              <a:rect l="l" t="t" r="r" b="b"/>
              <a:pathLst>
                <a:path w="251207" h="3599750">
                  <a:moveTo>
                    <a:pt x="0" y="0"/>
                  </a:moveTo>
                  <a:lnTo>
                    <a:pt x="251207" y="0"/>
                  </a:lnTo>
                  <a:lnTo>
                    <a:pt x="251207" y="3599750"/>
                  </a:lnTo>
                  <a:lnTo>
                    <a:pt x="0" y="3599750"/>
                  </a:lnTo>
                  <a:close/>
                </a:path>
              </a:pathLst>
            </a:custGeom>
            <a:solidFill>
              <a:srgbClr val="00BF63"/>
            </a:solidFill>
          </p:spPr>
          <p:txBody>
            <a:bodyPr/>
            <a:lstStyle/>
            <a:p>
              <a:endParaRPr lang="pt-BR"/>
            </a:p>
          </p:txBody>
        </p:sp>
        <p:sp>
          <p:nvSpPr>
            <p:cNvPr id="26" name="TextBox 26"/>
            <p:cNvSpPr txBox="1"/>
            <p:nvPr/>
          </p:nvSpPr>
          <p:spPr>
            <a:xfrm>
              <a:off x="0" y="-47625"/>
              <a:ext cx="251207" cy="3647375"/>
            </a:xfrm>
            <a:prstGeom prst="rect">
              <a:avLst/>
            </a:prstGeom>
          </p:spPr>
          <p:txBody>
            <a:bodyPr lIns="50800" tIns="50800" rIns="50800" bIns="50800" rtlCol="0" anchor="ctr"/>
            <a:lstStyle/>
            <a:p>
              <a:pPr algn="ctr">
                <a:lnSpc>
                  <a:spcPts val="3499"/>
                </a:lnSpc>
              </a:pPr>
              <a:endParaRPr/>
            </a:p>
          </p:txBody>
        </p:sp>
      </p:grpSp>
      <p:grpSp>
        <p:nvGrpSpPr>
          <p:cNvPr id="27" name="Group 27"/>
          <p:cNvGrpSpPr/>
          <p:nvPr/>
        </p:nvGrpSpPr>
        <p:grpSpPr>
          <a:xfrm rot="-1720697">
            <a:off x="19181967" y="-2631341"/>
            <a:ext cx="953801" cy="13667799"/>
            <a:chOff x="0" y="0"/>
            <a:chExt cx="251207" cy="3599750"/>
          </a:xfrm>
        </p:grpSpPr>
        <p:sp>
          <p:nvSpPr>
            <p:cNvPr id="28" name="Freeform 28"/>
            <p:cNvSpPr/>
            <p:nvPr/>
          </p:nvSpPr>
          <p:spPr>
            <a:xfrm>
              <a:off x="0" y="0"/>
              <a:ext cx="251207" cy="3599750"/>
            </a:xfrm>
            <a:custGeom>
              <a:avLst/>
              <a:gdLst/>
              <a:ahLst/>
              <a:cxnLst/>
              <a:rect l="l" t="t" r="r" b="b"/>
              <a:pathLst>
                <a:path w="251207" h="3599750">
                  <a:moveTo>
                    <a:pt x="0" y="0"/>
                  </a:moveTo>
                  <a:lnTo>
                    <a:pt x="251207" y="0"/>
                  </a:lnTo>
                  <a:lnTo>
                    <a:pt x="251207" y="3599750"/>
                  </a:lnTo>
                  <a:lnTo>
                    <a:pt x="0" y="3599750"/>
                  </a:lnTo>
                  <a:close/>
                </a:path>
              </a:pathLst>
            </a:custGeom>
            <a:solidFill>
              <a:srgbClr val="BFE090"/>
            </a:solidFill>
          </p:spPr>
          <p:txBody>
            <a:bodyPr/>
            <a:lstStyle/>
            <a:p>
              <a:endParaRPr lang="pt-BR"/>
            </a:p>
          </p:txBody>
        </p:sp>
        <p:sp>
          <p:nvSpPr>
            <p:cNvPr id="29" name="TextBox 29"/>
            <p:cNvSpPr txBox="1"/>
            <p:nvPr/>
          </p:nvSpPr>
          <p:spPr>
            <a:xfrm>
              <a:off x="0" y="-47625"/>
              <a:ext cx="251207" cy="3647375"/>
            </a:xfrm>
            <a:prstGeom prst="rect">
              <a:avLst/>
            </a:prstGeom>
          </p:spPr>
          <p:txBody>
            <a:bodyPr lIns="50800" tIns="50800" rIns="50800" bIns="50800" rtlCol="0" anchor="ctr"/>
            <a:lstStyle/>
            <a:p>
              <a:pPr algn="ctr">
                <a:lnSpc>
                  <a:spcPts val="3499"/>
                </a:lnSpc>
              </a:pPr>
              <a:endParaRPr/>
            </a:p>
          </p:txBody>
        </p:sp>
      </p:grpSp>
      <p:grpSp>
        <p:nvGrpSpPr>
          <p:cNvPr id="30" name="Group 30"/>
          <p:cNvGrpSpPr/>
          <p:nvPr/>
        </p:nvGrpSpPr>
        <p:grpSpPr>
          <a:xfrm rot="-1720697">
            <a:off x="20156118" y="-2631341"/>
            <a:ext cx="953801" cy="13667799"/>
            <a:chOff x="0" y="0"/>
            <a:chExt cx="251207" cy="3599750"/>
          </a:xfrm>
        </p:grpSpPr>
        <p:sp>
          <p:nvSpPr>
            <p:cNvPr id="31" name="Freeform 31"/>
            <p:cNvSpPr/>
            <p:nvPr/>
          </p:nvSpPr>
          <p:spPr>
            <a:xfrm>
              <a:off x="0" y="0"/>
              <a:ext cx="251207" cy="3599750"/>
            </a:xfrm>
            <a:custGeom>
              <a:avLst/>
              <a:gdLst/>
              <a:ahLst/>
              <a:cxnLst/>
              <a:rect l="l" t="t" r="r" b="b"/>
              <a:pathLst>
                <a:path w="251207" h="3599750">
                  <a:moveTo>
                    <a:pt x="0" y="0"/>
                  </a:moveTo>
                  <a:lnTo>
                    <a:pt x="251207" y="0"/>
                  </a:lnTo>
                  <a:lnTo>
                    <a:pt x="251207" y="3599750"/>
                  </a:lnTo>
                  <a:lnTo>
                    <a:pt x="0" y="3599750"/>
                  </a:lnTo>
                  <a:close/>
                </a:path>
              </a:pathLst>
            </a:custGeom>
            <a:solidFill>
              <a:srgbClr val="00BF63"/>
            </a:solidFill>
          </p:spPr>
          <p:txBody>
            <a:bodyPr/>
            <a:lstStyle/>
            <a:p>
              <a:endParaRPr lang="pt-BR"/>
            </a:p>
          </p:txBody>
        </p:sp>
        <p:sp>
          <p:nvSpPr>
            <p:cNvPr id="32" name="TextBox 32"/>
            <p:cNvSpPr txBox="1"/>
            <p:nvPr/>
          </p:nvSpPr>
          <p:spPr>
            <a:xfrm>
              <a:off x="0" y="-47625"/>
              <a:ext cx="251207" cy="3647375"/>
            </a:xfrm>
            <a:prstGeom prst="rect">
              <a:avLst/>
            </a:prstGeom>
          </p:spPr>
          <p:txBody>
            <a:bodyPr lIns="50800" tIns="50800" rIns="50800" bIns="50800" rtlCol="0" anchor="ctr"/>
            <a:lstStyle/>
            <a:p>
              <a:pPr algn="ctr">
                <a:lnSpc>
                  <a:spcPts val="3499"/>
                </a:lnSpc>
              </a:pPr>
              <a:endParaRPr/>
            </a:p>
          </p:txBody>
        </p:sp>
      </p:grpSp>
      <p:grpSp>
        <p:nvGrpSpPr>
          <p:cNvPr id="33" name="Group 33"/>
          <p:cNvGrpSpPr/>
          <p:nvPr/>
        </p:nvGrpSpPr>
        <p:grpSpPr>
          <a:xfrm rot="-1720697">
            <a:off x="13953072" y="-1391410"/>
            <a:ext cx="953801" cy="15220285"/>
            <a:chOff x="0" y="0"/>
            <a:chExt cx="251207" cy="4008635"/>
          </a:xfrm>
        </p:grpSpPr>
        <p:sp>
          <p:nvSpPr>
            <p:cNvPr id="34" name="Freeform 34"/>
            <p:cNvSpPr/>
            <p:nvPr/>
          </p:nvSpPr>
          <p:spPr>
            <a:xfrm>
              <a:off x="0" y="0"/>
              <a:ext cx="251207" cy="4008635"/>
            </a:xfrm>
            <a:custGeom>
              <a:avLst/>
              <a:gdLst/>
              <a:ahLst/>
              <a:cxnLst/>
              <a:rect l="l" t="t" r="r" b="b"/>
              <a:pathLst>
                <a:path w="251207" h="4008635">
                  <a:moveTo>
                    <a:pt x="121754" y="0"/>
                  </a:moveTo>
                  <a:lnTo>
                    <a:pt x="129453" y="0"/>
                  </a:lnTo>
                  <a:cubicBezTo>
                    <a:pt x="196696" y="0"/>
                    <a:pt x="251207" y="54511"/>
                    <a:pt x="251207" y="121754"/>
                  </a:cubicBezTo>
                  <a:lnTo>
                    <a:pt x="251207" y="3886881"/>
                  </a:lnTo>
                  <a:cubicBezTo>
                    <a:pt x="251207" y="3954124"/>
                    <a:pt x="196696" y="4008635"/>
                    <a:pt x="129453" y="4008635"/>
                  </a:cubicBezTo>
                  <a:lnTo>
                    <a:pt x="121754" y="4008635"/>
                  </a:lnTo>
                  <a:cubicBezTo>
                    <a:pt x="54511" y="4008635"/>
                    <a:pt x="0" y="3954124"/>
                    <a:pt x="0" y="3886881"/>
                  </a:cubicBezTo>
                  <a:lnTo>
                    <a:pt x="0" y="121754"/>
                  </a:lnTo>
                  <a:cubicBezTo>
                    <a:pt x="0" y="54511"/>
                    <a:pt x="54511" y="0"/>
                    <a:pt x="121754" y="0"/>
                  </a:cubicBezTo>
                  <a:close/>
                </a:path>
              </a:pathLst>
            </a:custGeom>
            <a:solidFill>
              <a:srgbClr val="BFE090"/>
            </a:solidFill>
          </p:spPr>
          <p:txBody>
            <a:bodyPr/>
            <a:lstStyle/>
            <a:p>
              <a:endParaRPr lang="pt-BR"/>
            </a:p>
          </p:txBody>
        </p:sp>
        <p:sp>
          <p:nvSpPr>
            <p:cNvPr id="35" name="TextBox 35"/>
            <p:cNvSpPr txBox="1"/>
            <p:nvPr/>
          </p:nvSpPr>
          <p:spPr>
            <a:xfrm>
              <a:off x="0" y="-47625"/>
              <a:ext cx="251207" cy="4056260"/>
            </a:xfrm>
            <a:prstGeom prst="rect">
              <a:avLst/>
            </a:prstGeom>
          </p:spPr>
          <p:txBody>
            <a:bodyPr lIns="50800" tIns="50800" rIns="50800" bIns="50800" rtlCol="0" anchor="ctr"/>
            <a:lstStyle/>
            <a:p>
              <a:pPr algn="ctr">
                <a:lnSpc>
                  <a:spcPts val="3499"/>
                </a:lnSpc>
              </a:pPr>
              <a:endParaRPr/>
            </a:p>
          </p:txBody>
        </p:sp>
      </p:grpSp>
      <p:grpSp>
        <p:nvGrpSpPr>
          <p:cNvPr id="36" name="Group 36"/>
          <p:cNvGrpSpPr/>
          <p:nvPr/>
        </p:nvGrpSpPr>
        <p:grpSpPr>
          <a:xfrm>
            <a:off x="7326322" y="6055983"/>
            <a:ext cx="4927819" cy="4513106"/>
            <a:chOff x="0" y="0"/>
            <a:chExt cx="812800" cy="744397"/>
          </a:xfrm>
        </p:grpSpPr>
        <p:sp>
          <p:nvSpPr>
            <p:cNvPr id="37" name="Freeform 37"/>
            <p:cNvSpPr/>
            <p:nvPr/>
          </p:nvSpPr>
          <p:spPr>
            <a:xfrm>
              <a:off x="25591" y="40086"/>
              <a:ext cx="761618" cy="704311"/>
            </a:xfrm>
            <a:custGeom>
              <a:avLst/>
              <a:gdLst/>
              <a:ahLst/>
              <a:cxnLst/>
              <a:rect l="l" t="t" r="r" b="b"/>
              <a:pathLst>
                <a:path w="761618" h="704311">
                  <a:moveTo>
                    <a:pt x="413181" y="19209"/>
                  </a:moveTo>
                  <a:lnTo>
                    <a:pt x="754837" y="645016"/>
                  </a:lnTo>
                  <a:cubicBezTo>
                    <a:pt x="761618" y="657436"/>
                    <a:pt x="761348" y="672511"/>
                    <a:pt x="754127" y="684681"/>
                  </a:cubicBezTo>
                  <a:cubicBezTo>
                    <a:pt x="746906" y="696850"/>
                    <a:pt x="733804" y="704311"/>
                    <a:pt x="719653" y="704311"/>
                  </a:cubicBezTo>
                  <a:lnTo>
                    <a:pt x="41965" y="704311"/>
                  </a:lnTo>
                  <a:cubicBezTo>
                    <a:pt x="27814" y="704311"/>
                    <a:pt x="14712" y="696850"/>
                    <a:pt x="7491" y="684681"/>
                  </a:cubicBezTo>
                  <a:cubicBezTo>
                    <a:pt x="270" y="672511"/>
                    <a:pt x="0" y="657436"/>
                    <a:pt x="6781" y="645016"/>
                  </a:cubicBezTo>
                  <a:lnTo>
                    <a:pt x="348437" y="19209"/>
                  </a:lnTo>
                  <a:cubicBezTo>
                    <a:pt x="354902" y="7367"/>
                    <a:pt x="367317" y="0"/>
                    <a:pt x="380809" y="0"/>
                  </a:cubicBezTo>
                  <a:cubicBezTo>
                    <a:pt x="394301" y="0"/>
                    <a:pt x="406716" y="7367"/>
                    <a:pt x="413181" y="19209"/>
                  </a:cubicBezTo>
                  <a:close/>
                </a:path>
              </a:pathLst>
            </a:custGeom>
            <a:solidFill>
              <a:srgbClr val="00BF63"/>
            </a:solidFill>
          </p:spPr>
          <p:txBody>
            <a:bodyPr/>
            <a:lstStyle/>
            <a:p>
              <a:endParaRPr lang="pt-BR"/>
            </a:p>
          </p:txBody>
        </p:sp>
        <p:sp>
          <p:nvSpPr>
            <p:cNvPr id="38" name="TextBox 38"/>
            <p:cNvSpPr txBox="1"/>
            <p:nvPr/>
          </p:nvSpPr>
          <p:spPr>
            <a:xfrm>
              <a:off x="127000" y="297988"/>
              <a:ext cx="558800" cy="393238"/>
            </a:xfrm>
            <a:prstGeom prst="rect">
              <a:avLst/>
            </a:prstGeom>
          </p:spPr>
          <p:txBody>
            <a:bodyPr lIns="50800" tIns="50800" rIns="50800" bIns="50800" rtlCol="0" anchor="ctr"/>
            <a:lstStyle/>
            <a:p>
              <a:pPr algn="ctr">
                <a:lnSpc>
                  <a:spcPts val="3499"/>
                </a:lnSpc>
              </a:pPr>
              <a:endParaRPr/>
            </a:p>
          </p:txBody>
        </p:sp>
      </p:grpSp>
      <p:grpSp>
        <p:nvGrpSpPr>
          <p:cNvPr id="39" name="Group 39"/>
          <p:cNvGrpSpPr/>
          <p:nvPr/>
        </p:nvGrpSpPr>
        <p:grpSpPr>
          <a:xfrm rot="-1720697">
            <a:off x="13775407" y="1177192"/>
            <a:ext cx="953801" cy="13359526"/>
            <a:chOff x="0" y="0"/>
            <a:chExt cx="251207" cy="3518558"/>
          </a:xfrm>
        </p:grpSpPr>
        <p:sp>
          <p:nvSpPr>
            <p:cNvPr id="40" name="Freeform 40"/>
            <p:cNvSpPr/>
            <p:nvPr/>
          </p:nvSpPr>
          <p:spPr>
            <a:xfrm>
              <a:off x="0" y="0"/>
              <a:ext cx="251207" cy="3518558"/>
            </a:xfrm>
            <a:custGeom>
              <a:avLst/>
              <a:gdLst/>
              <a:ahLst/>
              <a:cxnLst/>
              <a:rect l="l" t="t" r="r" b="b"/>
              <a:pathLst>
                <a:path w="251207" h="3518558">
                  <a:moveTo>
                    <a:pt x="121754" y="0"/>
                  </a:moveTo>
                  <a:lnTo>
                    <a:pt x="129453" y="0"/>
                  </a:lnTo>
                  <a:cubicBezTo>
                    <a:pt x="196696" y="0"/>
                    <a:pt x="251207" y="54511"/>
                    <a:pt x="251207" y="121754"/>
                  </a:cubicBezTo>
                  <a:lnTo>
                    <a:pt x="251207" y="3396804"/>
                  </a:lnTo>
                  <a:cubicBezTo>
                    <a:pt x="251207" y="3464047"/>
                    <a:pt x="196696" y="3518558"/>
                    <a:pt x="129453" y="3518558"/>
                  </a:cubicBezTo>
                  <a:lnTo>
                    <a:pt x="121754" y="3518558"/>
                  </a:lnTo>
                  <a:cubicBezTo>
                    <a:pt x="54511" y="3518558"/>
                    <a:pt x="0" y="3464047"/>
                    <a:pt x="0" y="3396804"/>
                  </a:cubicBezTo>
                  <a:lnTo>
                    <a:pt x="0" y="121754"/>
                  </a:lnTo>
                  <a:cubicBezTo>
                    <a:pt x="0" y="54511"/>
                    <a:pt x="54511" y="0"/>
                    <a:pt x="121754" y="0"/>
                  </a:cubicBezTo>
                  <a:close/>
                </a:path>
              </a:pathLst>
            </a:custGeom>
            <a:solidFill>
              <a:srgbClr val="00BF63"/>
            </a:solidFill>
          </p:spPr>
          <p:txBody>
            <a:bodyPr/>
            <a:lstStyle/>
            <a:p>
              <a:endParaRPr lang="pt-BR"/>
            </a:p>
          </p:txBody>
        </p:sp>
        <p:sp>
          <p:nvSpPr>
            <p:cNvPr id="41" name="TextBox 41"/>
            <p:cNvSpPr txBox="1"/>
            <p:nvPr/>
          </p:nvSpPr>
          <p:spPr>
            <a:xfrm>
              <a:off x="0" y="-47625"/>
              <a:ext cx="251207" cy="3566183"/>
            </a:xfrm>
            <a:prstGeom prst="rect">
              <a:avLst/>
            </a:prstGeom>
          </p:spPr>
          <p:txBody>
            <a:bodyPr lIns="50800" tIns="50800" rIns="50800" bIns="50800" rtlCol="0" anchor="ctr"/>
            <a:lstStyle/>
            <a:p>
              <a:pPr algn="ctr">
                <a:lnSpc>
                  <a:spcPts val="3499"/>
                </a:lnSpc>
              </a:pPr>
              <a:endParaRPr/>
            </a:p>
          </p:txBody>
        </p:sp>
      </p:grpSp>
      <p:grpSp>
        <p:nvGrpSpPr>
          <p:cNvPr id="42" name="Group 42"/>
          <p:cNvGrpSpPr/>
          <p:nvPr/>
        </p:nvGrpSpPr>
        <p:grpSpPr>
          <a:xfrm rot="-1720697">
            <a:off x="13238498" y="2311446"/>
            <a:ext cx="953801" cy="13025884"/>
            <a:chOff x="0" y="0"/>
            <a:chExt cx="251207" cy="3430686"/>
          </a:xfrm>
        </p:grpSpPr>
        <p:sp>
          <p:nvSpPr>
            <p:cNvPr id="43" name="Freeform 43"/>
            <p:cNvSpPr/>
            <p:nvPr/>
          </p:nvSpPr>
          <p:spPr>
            <a:xfrm>
              <a:off x="0" y="0"/>
              <a:ext cx="251207" cy="3430686"/>
            </a:xfrm>
            <a:custGeom>
              <a:avLst/>
              <a:gdLst/>
              <a:ahLst/>
              <a:cxnLst/>
              <a:rect l="l" t="t" r="r" b="b"/>
              <a:pathLst>
                <a:path w="251207" h="3430686">
                  <a:moveTo>
                    <a:pt x="121754" y="0"/>
                  </a:moveTo>
                  <a:lnTo>
                    <a:pt x="129453" y="0"/>
                  </a:lnTo>
                  <a:cubicBezTo>
                    <a:pt x="196696" y="0"/>
                    <a:pt x="251207" y="54511"/>
                    <a:pt x="251207" y="121754"/>
                  </a:cubicBezTo>
                  <a:lnTo>
                    <a:pt x="251207" y="3308932"/>
                  </a:lnTo>
                  <a:cubicBezTo>
                    <a:pt x="251207" y="3376175"/>
                    <a:pt x="196696" y="3430686"/>
                    <a:pt x="129453" y="3430686"/>
                  </a:cubicBezTo>
                  <a:lnTo>
                    <a:pt x="121754" y="3430686"/>
                  </a:lnTo>
                  <a:cubicBezTo>
                    <a:pt x="54511" y="3430686"/>
                    <a:pt x="0" y="3376175"/>
                    <a:pt x="0" y="3308932"/>
                  </a:cubicBezTo>
                  <a:lnTo>
                    <a:pt x="0" y="121754"/>
                  </a:lnTo>
                  <a:cubicBezTo>
                    <a:pt x="0" y="54511"/>
                    <a:pt x="54511" y="0"/>
                    <a:pt x="121754" y="0"/>
                  </a:cubicBezTo>
                  <a:close/>
                </a:path>
              </a:pathLst>
            </a:custGeom>
            <a:solidFill>
              <a:srgbClr val="BFE090"/>
            </a:solidFill>
          </p:spPr>
          <p:txBody>
            <a:bodyPr/>
            <a:lstStyle/>
            <a:p>
              <a:endParaRPr lang="pt-BR"/>
            </a:p>
          </p:txBody>
        </p:sp>
        <p:sp>
          <p:nvSpPr>
            <p:cNvPr id="44" name="TextBox 44"/>
            <p:cNvSpPr txBox="1"/>
            <p:nvPr/>
          </p:nvSpPr>
          <p:spPr>
            <a:xfrm>
              <a:off x="0" y="-47625"/>
              <a:ext cx="251207" cy="3478311"/>
            </a:xfrm>
            <a:prstGeom prst="rect">
              <a:avLst/>
            </a:prstGeom>
          </p:spPr>
          <p:txBody>
            <a:bodyPr lIns="50800" tIns="50800" rIns="50800" bIns="50800" rtlCol="0" anchor="ctr"/>
            <a:lstStyle/>
            <a:p>
              <a:pPr algn="ctr">
                <a:lnSpc>
                  <a:spcPts val="3499"/>
                </a:lnSpc>
              </a:pPr>
              <a:endParaRPr/>
            </a:p>
          </p:txBody>
        </p:sp>
      </p:grpSp>
      <p:grpSp>
        <p:nvGrpSpPr>
          <p:cNvPr id="45" name="Group 45"/>
          <p:cNvGrpSpPr/>
          <p:nvPr/>
        </p:nvGrpSpPr>
        <p:grpSpPr>
          <a:xfrm rot="-1720697">
            <a:off x="12648841" y="3614533"/>
            <a:ext cx="953801" cy="12157389"/>
            <a:chOff x="0" y="0"/>
            <a:chExt cx="251207" cy="3201946"/>
          </a:xfrm>
        </p:grpSpPr>
        <p:sp>
          <p:nvSpPr>
            <p:cNvPr id="46" name="Freeform 46"/>
            <p:cNvSpPr/>
            <p:nvPr/>
          </p:nvSpPr>
          <p:spPr>
            <a:xfrm>
              <a:off x="0" y="0"/>
              <a:ext cx="251207" cy="3201946"/>
            </a:xfrm>
            <a:custGeom>
              <a:avLst/>
              <a:gdLst/>
              <a:ahLst/>
              <a:cxnLst/>
              <a:rect l="l" t="t" r="r" b="b"/>
              <a:pathLst>
                <a:path w="251207" h="3201946">
                  <a:moveTo>
                    <a:pt x="121754" y="0"/>
                  </a:moveTo>
                  <a:lnTo>
                    <a:pt x="129453" y="0"/>
                  </a:lnTo>
                  <a:cubicBezTo>
                    <a:pt x="196696" y="0"/>
                    <a:pt x="251207" y="54511"/>
                    <a:pt x="251207" y="121754"/>
                  </a:cubicBezTo>
                  <a:lnTo>
                    <a:pt x="251207" y="3080193"/>
                  </a:lnTo>
                  <a:cubicBezTo>
                    <a:pt x="251207" y="3147435"/>
                    <a:pt x="196696" y="3201946"/>
                    <a:pt x="129453" y="3201946"/>
                  </a:cubicBezTo>
                  <a:lnTo>
                    <a:pt x="121754" y="3201946"/>
                  </a:lnTo>
                  <a:cubicBezTo>
                    <a:pt x="54511" y="3201946"/>
                    <a:pt x="0" y="3147435"/>
                    <a:pt x="0" y="3080193"/>
                  </a:cubicBezTo>
                  <a:lnTo>
                    <a:pt x="0" y="121754"/>
                  </a:lnTo>
                  <a:cubicBezTo>
                    <a:pt x="0" y="54511"/>
                    <a:pt x="54511" y="0"/>
                    <a:pt x="121754" y="0"/>
                  </a:cubicBezTo>
                  <a:close/>
                </a:path>
              </a:pathLst>
            </a:custGeom>
            <a:solidFill>
              <a:srgbClr val="00BF63"/>
            </a:solidFill>
          </p:spPr>
          <p:txBody>
            <a:bodyPr/>
            <a:lstStyle/>
            <a:p>
              <a:endParaRPr lang="pt-BR"/>
            </a:p>
          </p:txBody>
        </p:sp>
        <p:sp>
          <p:nvSpPr>
            <p:cNvPr id="47" name="TextBox 47"/>
            <p:cNvSpPr txBox="1"/>
            <p:nvPr/>
          </p:nvSpPr>
          <p:spPr>
            <a:xfrm>
              <a:off x="0" y="-47625"/>
              <a:ext cx="251207" cy="3249571"/>
            </a:xfrm>
            <a:prstGeom prst="rect">
              <a:avLst/>
            </a:prstGeom>
          </p:spPr>
          <p:txBody>
            <a:bodyPr lIns="50800" tIns="50800" rIns="50800" bIns="50800" rtlCol="0" anchor="ctr"/>
            <a:lstStyle/>
            <a:p>
              <a:pPr algn="ctr">
                <a:lnSpc>
                  <a:spcPts val="3499"/>
                </a:lnSpc>
              </a:pPr>
              <a:endParaRPr/>
            </a:p>
          </p:txBody>
        </p:sp>
      </p:grpSp>
      <p:grpSp>
        <p:nvGrpSpPr>
          <p:cNvPr id="48" name="Group 48"/>
          <p:cNvGrpSpPr/>
          <p:nvPr/>
        </p:nvGrpSpPr>
        <p:grpSpPr>
          <a:xfrm rot="-1720697">
            <a:off x="12093965" y="4778330"/>
            <a:ext cx="953801" cy="11581518"/>
            <a:chOff x="0" y="0"/>
            <a:chExt cx="251207" cy="3050276"/>
          </a:xfrm>
        </p:grpSpPr>
        <p:sp>
          <p:nvSpPr>
            <p:cNvPr id="49" name="Freeform 49"/>
            <p:cNvSpPr/>
            <p:nvPr/>
          </p:nvSpPr>
          <p:spPr>
            <a:xfrm>
              <a:off x="0" y="0"/>
              <a:ext cx="251207" cy="3050276"/>
            </a:xfrm>
            <a:custGeom>
              <a:avLst/>
              <a:gdLst/>
              <a:ahLst/>
              <a:cxnLst/>
              <a:rect l="l" t="t" r="r" b="b"/>
              <a:pathLst>
                <a:path w="251207" h="3050276">
                  <a:moveTo>
                    <a:pt x="121754" y="0"/>
                  </a:moveTo>
                  <a:lnTo>
                    <a:pt x="129453" y="0"/>
                  </a:lnTo>
                  <a:cubicBezTo>
                    <a:pt x="196696" y="0"/>
                    <a:pt x="251207" y="54511"/>
                    <a:pt x="251207" y="121754"/>
                  </a:cubicBezTo>
                  <a:lnTo>
                    <a:pt x="251207" y="2928523"/>
                  </a:lnTo>
                  <a:cubicBezTo>
                    <a:pt x="251207" y="2995765"/>
                    <a:pt x="196696" y="3050276"/>
                    <a:pt x="129453" y="3050276"/>
                  </a:cubicBezTo>
                  <a:lnTo>
                    <a:pt x="121754" y="3050276"/>
                  </a:lnTo>
                  <a:cubicBezTo>
                    <a:pt x="54511" y="3050276"/>
                    <a:pt x="0" y="2995765"/>
                    <a:pt x="0" y="2928523"/>
                  </a:cubicBezTo>
                  <a:lnTo>
                    <a:pt x="0" y="121754"/>
                  </a:lnTo>
                  <a:cubicBezTo>
                    <a:pt x="0" y="54511"/>
                    <a:pt x="54511" y="0"/>
                    <a:pt x="121754" y="0"/>
                  </a:cubicBezTo>
                  <a:close/>
                </a:path>
              </a:pathLst>
            </a:custGeom>
            <a:solidFill>
              <a:srgbClr val="BFE090"/>
            </a:solidFill>
          </p:spPr>
          <p:txBody>
            <a:bodyPr/>
            <a:lstStyle/>
            <a:p>
              <a:endParaRPr lang="pt-BR"/>
            </a:p>
          </p:txBody>
        </p:sp>
        <p:sp>
          <p:nvSpPr>
            <p:cNvPr id="50" name="TextBox 50"/>
            <p:cNvSpPr txBox="1"/>
            <p:nvPr/>
          </p:nvSpPr>
          <p:spPr>
            <a:xfrm>
              <a:off x="0" y="-47625"/>
              <a:ext cx="251207" cy="3097901"/>
            </a:xfrm>
            <a:prstGeom prst="rect">
              <a:avLst/>
            </a:prstGeom>
          </p:spPr>
          <p:txBody>
            <a:bodyPr lIns="50800" tIns="50800" rIns="50800" bIns="50800" rtlCol="0" anchor="ctr"/>
            <a:lstStyle/>
            <a:p>
              <a:pPr algn="ctr">
                <a:lnSpc>
                  <a:spcPts val="3499"/>
                </a:lnSpc>
              </a:pPr>
              <a:endParaRPr/>
            </a:p>
          </p:txBody>
        </p:sp>
      </p:grpSp>
      <p:sp>
        <p:nvSpPr>
          <p:cNvPr id="51" name="Freeform 51"/>
          <p:cNvSpPr/>
          <p:nvPr/>
        </p:nvSpPr>
        <p:spPr>
          <a:xfrm>
            <a:off x="9790231" y="0"/>
            <a:ext cx="8497769" cy="10426990"/>
          </a:xfrm>
          <a:custGeom>
            <a:avLst/>
            <a:gdLst/>
            <a:ahLst/>
            <a:cxnLst/>
            <a:rect l="l" t="t" r="r" b="b"/>
            <a:pathLst>
              <a:path w="8497769" h="10426990">
                <a:moveTo>
                  <a:pt x="0" y="0"/>
                </a:moveTo>
                <a:lnTo>
                  <a:pt x="8497769" y="0"/>
                </a:lnTo>
                <a:lnTo>
                  <a:pt x="8497769" y="10426990"/>
                </a:lnTo>
                <a:lnTo>
                  <a:pt x="0" y="10426990"/>
                </a:lnTo>
                <a:lnTo>
                  <a:pt x="0" y="0"/>
                </a:lnTo>
                <a:close/>
              </a:path>
            </a:pathLst>
          </a:custGeom>
          <a:blipFill>
            <a:blip r:embed="rId4">
              <a:alphaModFix amt="62000"/>
            </a:blip>
            <a:stretch>
              <a:fillRect l="-21897" r="-805"/>
            </a:stretch>
          </a:blipFill>
        </p:spPr>
        <p:txBody>
          <a:bodyPr/>
          <a:lstStyle/>
          <a:p>
            <a:endParaRPr lang="pt-BR"/>
          </a:p>
        </p:txBody>
      </p:sp>
      <p:grpSp>
        <p:nvGrpSpPr>
          <p:cNvPr id="52" name="Group 52"/>
          <p:cNvGrpSpPr/>
          <p:nvPr/>
        </p:nvGrpSpPr>
        <p:grpSpPr>
          <a:xfrm>
            <a:off x="8451155" y="-579231"/>
            <a:ext cx="3188790" cy="11578202"/>
            <a:chOff x="0" y="0"/>
            <a:chExt cx="839846" cy="3049403"/>
          </a:xfrm>
        </p:grpSpPr>
        <p:sp>
          <p:nvSpPr>
            <p:cNvPr id="53" name="Freeform 53"/>
            <p:cNvSpPr/>
            <p:nvPr/>
          </p:nvSpPr>
          <p:spPr>
            <a:xfrm>
              <a:off x="0" y="0"/>
              <a:ext cx="839846" cy="3049403"/>
            </a:xfrm>
            <a:custGeom>
              <a:avLst/>
              <a:gdLst/>
              <a:ahLst/>
              <a:cxnLst/>
              <a:rect l="l" t="t" r="r" b="b"/>
              <a:pathLst>
                <a:path w="839846" h="3049403">
                  <a:moveTo>
                    <a:pt x="0" y="0"/>
                  </a:moveTo>
                  <a:lnTo>
                    <a:pt x="839846" y="0"/>
                  </a:lnTo>
                  <a:lnTo>
                    <a:pt x="839846" y="3049403"/>
                  </a:lnTo>
                  <a:lnTo>
                    <a:pt x="0" y="3049403"/>
                  </a:lnTo>
                  <a:close/>
                </a:path>
              </a:pathLst>
            </a:custGeom>
            <a:solidFill>
              <a:srgbClr val="F2F0E2"/>
            </a:solidFill>
          </p:spPr>
          <p:txBody>
            <a:bodyPr/>
            <a:lstStyle/>
            <a:p>
              <a:endParaRPr lang="pt-BR"/>
            </a:p>
          </p:txBody>
        </p:sp>
        <p:sp>
          <p:nvSpPr>
            <p:cNvPr id="54" name="TextBox 54"/>
            <p:cNvSpPr txBox="1"/>
            <p:nvPr/>
          </p:nvSpPr>
          <p:spPr>
            <a:xfrm>
              <a:off x="0" y="-47625"/>
              <a:ext cx="839846" cy="3097028"/>
            </a:xfrm>
            <a:prstGeom prst="rect">
              <a:avLst/>
            </a:prstGeom>
          </p:spPr>
          <p:txBody>
            <a:bodyPr lIns="50800" tIns="50800" rIns="50800" bIns="50800" rtlCol="0" anchor="ctr"/>
            <a:lstStyle/>
            <a:p>
              <a:pPr algn="ctr">
                <a:lnSpc>
                  <a:spcPts val="3499"/>
                </a:lnSpc>
              </a:pPr>
              <a:endParaRPr/>
            </a:p>
          </p:txBody>
        </p:sp>
      </p:grpSp>
      <p:grpSp>
        <p:nvGrpSpPr>
          <p:cNvPr id="55" name="Group 55"/>
          <p:cNvGrpSpPr/>
          <p:nvPr/>
        </p:nvGrpSpPr>
        <p:grpSpPr>
          <a:xfrm>
            <a:off x="-612792" y="681596"/>
            <a:ext cx="11241142" cy="810091"/>
            <a:chOff x="0" y="0"/>
            <a:chExt cx="2960630" cy="213357"/>
          </a:xfrm>
        </p:grpSpPr>
        <p:sp>
          <p:nvSpPr>
            <p:cNvPr id="56" name="Freeform 56"/>
            <p:cNvSpPr/>
            <p:nvPr/>
          </p:nvSpPr>
          <p:spPr>
            <a:xfrm>
              <a:off x="0" y="0"/>
              <a:ext cx="2960630" cy="213357"/>
            </a:xfrm>
            <a:custGeom>
              <a:avLst/>
              <a:gdLst/>
              <a:ahLst/>
              <a:cxnLst/>
              <a:rect l="l" t="t" r="r" b="b"/>
              <a:pathLst>
                <a:path w="2960630" h="213357">
                  <a:moveTo>
                    <a:pt x="20661" y="0"/>
                  </a:moveTo>
                  <a:lnTo>
                    <a:pt x="2939969" y="0"/>
                  </a:lnTo>
                  <a:cubicBezTo>
                    <a:pt x="2951380" y="0"/>
                    <a:pt x="2960630" y="9250"/>
                    <a:pt x="2960630" y="20661"/>
                  </a:cubicBezTo>
                  <a:lnTo>
                    <a:pt x="2960630" y="192696"/>
                  </a:lnTo>
                  <a:cubicBezTo>
                    <a:pt x="2960630" y="204107"/>
                    <a:pt x="2951380" y="213357"/>
                    <a:pt x="2939969" y="213357"/>
                  </a:cubicBezTo>
                  <a:lnTo>
                    <a:pt x="20661" y="213357"/>
                  </a:lnTo>
                  <a:cubicBezTo>
                    <a:pt x="9250" y="213357"/>
                    <a:pt x="0" y="204107"/>
                    <a:pt x="0" y="192696"/>
                  </a:cubicBezTo>
                  <a:lnTo>
                    <a:pt x="0" y="20661"/>
                  </a:lnTo>
                  <a:cubicBezTo>
                    <a:pt x="0" y="9250"/>
                    <a:pt x="9250" y="0"/>
                    <a:pt x="20661" y="0"/>
                  </a:cubicBezTo>
                  <a:close/>
                </a:path>
              </a:pathLst>
            </a:custGeom>
            <a:solidFill>
              <a:srgbClr val="BFE090"/>
            </a:solidFill>
          </p:spPr>
          <p:txBody>
            <a:bodyPr/>
            <a:lstStyle/>
            <a:p>
              <a:endParaRPr lang="pt-BR"/>
            </a:p>
          </p:txBody>
        </p:sp>
        <p:sp>
          <p:nvSpPr>
            <p:cNvPr id="57" name="TextBox 57"/>
            <p:cNvSpPr txBox="1"/>
            <p:nvPr/>
          </p:nvSpPr>
          <p:spPr>
            <a:xfrm>
              <a:off x="0" y="-76200"/>
              <a:ext cx="2960630" cy="289557"/>
            </a:xfrm>
            <a:prstGeom prst="rect">
              <a:avLst/>
            </a:prstGeom>
          </p:spPr>
          <p:txBody>
            <a:bodyPr lIns="50800" tIns="50800" rIns="50800" bIns="50800" rtlCol="0" anchor="ctr"/>
            <a:lstStyle/>
            <a:p>
              <a:pPr algn="ctr">
                <a:lnSpc>
                  <a:spcPts val="5599"/>
                </a:lnSpc>
              </a:pPr>
              <a:endParaRPr/>
            </a:p>
          </p:txBody>
        </p:sp>
      </p:grpSp>
      <p:sp>
        <p:nvSpPr>
          <p:cNvPr id="58" name="TextBox 58"/>
          <p:cNvSpPr txBox="1"/>
          <p:nvPr/>
        </p:nvSpPr>
        <p:spPr>
          <a:xfrm>
            <a:off x="1272621" y="670716"/>
            <a:ext cx="9162982" cy="717550"/>
          </a:xfrm>
          <a:prstGeom prst="rect">
            <a:avLst/>
          </a:prstGeom>
        </p:spPr>
        <p:txBody>
          <a:bodyPr lIns="0" tIns="0" rIns="0" bIns="0" rtlCol="0" anchor="t">
            <a:spAutoFit/>
          </a:bodyPr>
          <a:lstStyle/>
          <a:p>
            <a:pPr algn="l">
              <a:lnSpc>
                <a:spcPts val="5599"/>
              </a:lnSpc>
              <a:spcBef>
                <a:spcPct val="0"/>
              </a:spcBef>
            </a:pPr>
            <a:r>
              <a:rPr lang="en-US" sz="3999" b="1" dirty="0">
                <a:solidFill>
                  <a:srgbClr val="169D53"/>
                </a:solidFill>
                <a:latin typeface="Poppins Bold"/>
                <a:ea typeface="Poppins Bold"/>
                <a:cs typeface="Poppins Bold"/>
                <a:sym typeface="Poppins Bold"/>
              </a:rPr>
              <a:t>SEMANA ORÇAMENTÁRIA DA UFOPA </a:t>
            </a:r>
          </a:p>
        </p:txBody>
      </p:sp>
      <p:sp>
        <p:nvSpPr>
          <p:cNvPr id="59" name="TextBox 59"/>
          <p:cNvSpPr txBox="1"/>
          <p:nvPr/>
        </p:nvSpPr>
        <p:spPr>
          <a:xfrm>
            <a:off x="1219650" y="3119460"/>
            <a:ext cx="7284477" cy="600549"/>
          </a:xfrm>
          <a:prstGeom prst="rect">
            <a:avLst/>
          </a:prstGeom>
        </p:spPr>
        <p:txBody>
          <a:bodyPr wrap="square" lIns="0" tIns="0" rIns="0" bIns="0" rtlCol="0" anchor="t">
            <a:spAutoFit/>
          </a:bodyPr>
          <a:lstStyle/>
          <a:p>
            <a:pPr algn="just">
              <a:lnSpc>
                <a:spcPts val="4900"/>
              </a:lnSpc>
              <a:spcBef>
                <a:spcPct val="0"/>
              </a:spcBef>
            </a:pPr>
            <a:r>
              <a:rPr lang="en-US" sz="3600" b="1" dirty="0" err="1">
                <a:solidFill>
                  <a:srgbClr val="252525"/>
                </a:solidFill>
                <a:latin typeface="Poppins Bold"/>
                <a:ea typeface="Poppins Bold"/>
                <a:cs typeface="Poppins Bold"/>
                <a:sym typeface="Poppins Bold"/>
              </a:rPr>
              <a:t>Captação</a:t>
            </a:r>
            <a:r>
              <a:rPr lang="en-US" sz="3600" b="1" dirty="0">
                <a:solidFill>
                  <a:srgbClr val="252525"/>
                </a:solidFill>
                <a:latin typeface="Poppins Bold"/>
                <a:ea typeface="Poppins Bold"/>
                <a:cs typeface="Poppins Bold"/>
                <a:sym typeface="Poppins Bold"/>
              </a:rPr>
              <a:t> de </a:t>
            </a:r>
            <a:r>
              <a:rPr lang="en-US" sz="3600" b="1" dirty="0" err="1">
                <a:solidFill>
                  <a:srgbClr val="252525"/>
                </a:solidFill>
                <a:latin typeface="Poppins Bold"/>
                <a:ea typeface="Poppins Bold"/>
                <a:cs typeface="Poppins Bold"/>
                <a:sym typeface="Poppins Bold"/>
              </a:rPr>
              <a:t>Receitas</a:t>
            </a:r>
            <a:r>
              <a:rPr lang="en-US" sz="3600" b="1" dirty="0">
                <a:solidFill>
                  <a:srgbClr val="252525"/>
                </a:solidFill>
                <a:latin typeface="Poppins Bold"/>
                <a:ea typeface="Poppins Bold"/>
                <a:cs typeface="Poppins Bold"/>
                <a:sym typeface="Poppins Bold"/>
              </a:rPr>
              <a:t> </a:t>
            </a:r>
            <a:r>
              <a:rPr lang="en-US" sz="3600" b="1" dirty="0" err="1">
                <a:solidFill>
                  <a:srgbClr val="252525"/>
                </a:solidFill>
                <a:latin typeface="Poppins Bold"/>
                <a:ea typeface="Poppins Bold"/>
                <a:cs typeface="Poppins Bold"/>
                <a:sym typeface="Poppins Bold"/>
              </a:rPr>
              <a:t>Próprias</a:t>
            </a:r>
            <a:endParaRPr lang="en-US" sz="3600" b="1" dirty="0">
              <a:solidFill>
                <a:srgbClr val="252525"/>
              </a:solidFill>
              <a:latin typeface="Poppins Bold"/>
              <a:ea typeface="Poppins Bold"/>
              <a:cs typeface="Poppins Bold"/>
              <a:sym typeface="Poppins Bold"/>
            </a:endParaRPr>
          </a:p>
        </p:txBody>
      </p:sp>
      <p:sp>
        <p:nvSpPr>
          <p:cNvPr id="62" name="TextBox 62"/>
          <p:cNvSpPr txBox="1"/>
          <p:nvPr/>
        </p:nvSpPr>
        <p:spPr>
          <a:xfrm>
            <a:off x="3458320" y="7151977"/>
            <a:ext cx="4674840" cy="441325"/>
          </a:xfrm>
          <a:prstGeom prst="rect">
            <a:avLst/>
          </a:prstGeom>
        </p:spPr>
        <p:txBody>
          <a:bodyPr lIns="0" tIns="0" rIns="0" bIns="0" rtlCol="0" anchor="t">
            <a:spAutoFit/>
          </a:bodyPr>
          <a:lstStyle/>
          <a:p>
            <a:pPr algn="ctr">
              <a:lnSpc>
                <a:spcPts val="3499"/>
              </a:lnSpc>
              <a:spcBef>
                <a:spcPct val="0"/>
              </a:spcBef>
            </a:pPr>
            <a:r>
              <a:rPr lang="en-US" sz="2499" dirty="0" err="1">
                <a:solidFill>
                  <a:srgbClr val="169D53"/>
                </a:solidFill>
                <a:latin typeface="Poppins"/>
                <a:ea typeface="Poppins"/>
                <a:cs typeface="Poppins"/>
                <a:sym typeface="Poppins"/>
              </a:rPr>
              <a:t>Pró-Reitoria</a:t>
            </a:r>
            <a:r>
              <a:rPr lang="en-US" sz="2499" dirty="0">
                <a:solidFill>
                  <a:srgbClr val="169D53"/>
                </a:solidFill>
                <a:latin typeface="Poppins"/>
                <a:ea typeface="Poppins"/>
                <a:cs typeface="Poppins"/>
                <a:sym typeface="Poppins"/>
              </a:rPr>
              <a:t> de </a:t>
            </a:r>
            <a:r>
              <a:rPr lang="en-US" sz="2499" dirty="0" err="1">
                <a:solidFill>
                  <a:srgbClr val="169D53"/>
                </a:solidFill>
                <a:latin typeface="Poppins"/>
                <a:ea typeface="Poppins"/>
                <a:cs typeface="Poppins"/>
                <a:sym typeface="Poppins"/>
              </a:rPr>
              <a:t>Planejamento</a:t>
            </a:r>
            <a:endParaRPr lang="en-US" sz="2499" dirty="0">
              <a:solidFill>
                <a:srgbClr val="169D53"/>
              </a:solidFill>
              <a:latin typeface="Poppins"/>
              <a:ea typeface="Poppins"/>
              <a:cs typeface="Poppins"/>
              <a:sym typeface="Poppins"/>
            </a:endParaRPr>
          </a:p>
        </p:txBody>
      </p:sp>
      <p:sp>
        <p:nvSpPr>
          <p:cNvPr id="63" name="Freeform 63"/>
          <p:cNvSpPr/>
          <p:nvPr/>
        </p:nvSpPr>
        <p:spPr>
          <a:xfrm>
            <a:off x="15542792" y="681596"/>
            <a:ext cx="2472974" cy="2472974"/>
          </a:xfrm>
          <a:custGeom>
            <a:avLst/>
            <a:gdLst/>
            <a:ahLst/>
            <a:cxnLst/>
            <a:rect l="l" t="t" r="r" b="b"/>
            <a:pathLst>
              <a:path w="2472974" h="2472974">
                <a:moveTo>
                  <a:pt x="0" y="0"/>
                </a:moveTo>
                <a:lnTo>
                  <a:pt x="2472974" y="0"/>
                </a:lnTo>
                <a:lnTo>
                  <a:pt x="2472974" y="2472973"/>
                </a:lnTo>
                <a:lnTo>
                  <a:pt x="0" y="2472973"/>
                </a:lnTo>
                <a:lnTo>
                  <a:pt x="0" y="0"/>
                </a:lnTo>
                <a:close/>
              </a:path>
            </a:pathLst>
          </a:custGeom>
          <a:blipFill>
            <a:blip r:embed="rId5"/>
            <a:stretch>
              <a:fillRect l="-44057" r="-33719"/>
            </a:stretch>
          </a:blipFill>
        </p:spPr>
        <p:txBody>
          <a:bodyPr/>
          <a:lstStyle/>
          <a:p>
            <a:endParaRPr lang="pt-BR"/>
          </a:p>
        </p:txBody>
      </p:sp>
      <p:grpSp>
        <p:nvGrpSpPr>
          <p:cNvPr id="64" name="Group 64"/>
          <p:cNvGrpSpPr/>
          <p:nvPr/>
        </p:nvGrpSpPr>
        <p:grpSpPr>
          <a:xfrm>
            <a:off x="6820978" y="8312536"/>
            <a:ext cx="2787246" cy="2256553"/>
            <a:chOff x="0" y="0"/>
            <a:chExt cx="734089" cy="594319"/>
          </a:xfrm>
        </p:grpSpPr>
        <p:sp>
          <p:nvSpPr>
            <p:cNvPr id="65" name="Freeform 65"/>
            <p:cNvSpPr/>
            <p:nvPr/>
          </p:nvSpPr>
          <p:spPr>
            <a:xfrm>
              <a:off x="0" y="0"/>
              <a:ext cx="734089" cy="594319"/>
            </a:xfrm>
            <a:custGeom>
              <a:avLst/>
              <a:gdLst/>
              <a:ahLst/>
              <a:cxnLst/>
              <a:rect l="l" t="t" r="r" b="b"/>
              <a:pathLst>
                <a:path w="734089" h="594319">
                  <a:moveTo>
                    <a:pt x="0" y="0"/>
                  </a:moveTo>
                  <a:lnTo>
                    <a:pt x="734089" y="0"/>
                  </a:lnTo>
                  <a:lnTo>
                    <a:pt x="734089" y="594319"/>
                  </a:lnTo>
                  <a:lnTo>
                    <a:pt x="0" y="594319"/>
                  </a:lnTo>
                  <a:close/>
                </a:path>
              </a:pathLst>
            </a:custGeom>
            <a:solidFill>
              <a:srgbClr val="F2F0E2"/>
            </a:solidFill>
          </p:spPr>
          <p:txBody>
            <a:bodyPr/>
            <a:lstStyle/>
            <a:p>
              <a:endParaRPr lang="pt-BR"/>
            </a:p>
          </p:txBody>
        </p:sp>
        <p:sp>
          <p:nvSpPr>
            <p:cNvPr id="66" name="TextBox 66"/>
            <p:cNvSpPr txBox="1"/>
            <p:nvPr/>
          </p:nvSpPr>
          <p:spPr>
            <a:xfrm>
              <a:off x="0" y="-47625"/>
              <a:ext cx="734089" cy="641944"/>
            </a:xfrm>
            <a:prstGeom prst="rect">
              <a:avLst/>
            </a:prstGeom>
          </p:spPr>
          <p:txBody>
            <a:bodyPr lIns="50800" tIns="50800" rIns="50800" bIns="50800" rtlCol="0" anchor="ctr"/>
            <a:lstStyle/>
            <a:p>
              <a:pPr algn="ctr">
                <a:lnSpc>
                  <a:spcPts val="3499"/>
                </a:lnSpc>
              </a:pPr>
              <a:endParaRPr/>
            </a:p>
          </p:txBody>
        </p:sp>
      </p:grpSp>
      <p:sp>
        <p:nvSpPr>
          <p:cNvPr id="67" name="TextBox 59">
            <a:extLst>
              <a:ext uri="{FF2B5EF4-FFF2-40B4-BE49-F238E27FC236}">
                <a16:creationId xmlns:a16="http://schemas.microsoft.com/office/drawing/2014/main" id="{CA3185DC-8351-DC0A-904C-9F12275502CF}"/>
              </a:ext>
            </a:extLst>
          </p:cNvPr>
          <p:cNvSpPr txBox="1"/>
          <p:nvPr/>
        </p:nvSpPr>
        <p:spPr>
          <a:xfrm>
            <a:off x="1145018" y="8192611"/>
            <a:ext cx="10348364" cy="1167884"/>
          </a:xfrm>
          <a:prstGeom prst="rect">
            <a:avLst/>
          </a:prstGeom>
        </p:spPr>
        <p:txBody>
          <a:bodyPr wrap="square" lIns="0" tIns="0" rIns="0" bIns="0" rtlCol="0" anchor="t">
            <a:spAutoFit/>
          </a:bodyPr>
          <a:lstStyle/>
          <a:p>
            <a:pPr algn="just">
              <a:lnSpc>
                <a:spcPts val="4900"/>
              </a:lnSpc>
              <a:spcBef>
                <a:spcPct val="0"/>
              </a:spcBef>
            </a:pPr>
            <a:r>
              <a:rPr lang="en-US" sz="1900" b="1" dirty="0" err="1">
                <a:solidFill>
                  <a:srgbClr val="252525"/>
                </a:solidFill>
                <a:latin typeface="Poppins" panose="00000500000000000000" pitchFamily="2" charset="0"/>
                <a:ea typeface="Poppins Bold"/>
                <a:cs typeface="Poppins" panose="00000500000000000000" pitchFamily="2" charset="0"/>
                <a:sym typeface="Poppins Bold"/>
              </a:rPr>
              <a:t>Facilitadora</a:t>
            </a:r>
            <a:r>
              <a:rPr lang="en-US" sz="1900" b="1" dirty="0">
                <a:solidFill>
                  <a:srgbClr val="252525"/>
                </a:solidFill>
                <a:latin typeface="Poppins" panose="00000500000000000000" pitchFamily="2" charset="0"/>
                <a:ea typeface="Poppins Bold"/>
                <a:cs typeface="Poppins" panose="00000500000000000000" pitchFamily="2" charset="0"/>
                <a:sym typeface="Poppins Bold"/>
              </a:rPr>
              <a:t>:</a:t>
            </a:r>
          </a:p>
          <a:p>
            <a:pPr algn="just">
              <a:lnSpc>
                <a:spcPts val="4900"/>
              </a:lnSpc>
              <a:spcBef>
                <a:spcPct val="0"/>
              </a:spcBef>
            </a:pPr>
            <a:r>
              <a:rPr lang="pt-BR" sz="1900" dirty="0">
                <a:solidFill>
                  <a:srgbClr val="252525"/>
                </a:solidFill>
                <a:latin typeface="Poppins" panose="00000500000000000000" pitchFamily="2" charset="0"/>
                <a:ea typeface="Poppins Bold"/>
                <a:cs typeface="Poppins" panose="00000500000000000000" pitchFamily="2" charset="0"/>
                <a:sym typeface="Poppins Bold"/>
              </a:rPr>
              <a:t>Ingrid Lorrane Miranda de Sousa</a:t>
            </a:r>
            <a:endParaRPr lang="en-US" sz="1900" dirty="0">
              <a:solidFill>
                <a:srgbClr val="252525"/>
              </a:solidFill>
              <a:latin typeface="Poppins" panose="00000500000000000000" pitchFamily="2" charset="0"/>
              <a:ea typeface="Poppins Bold"/>
              <a:cs typeface="Poppins" panose="00000500000000000000" pitchFamily="2" charset="0"/>
              <a:sym typeface="Poppins Bold"/>
            </a:endParaRPr>
          </a:p>
        </p:txBody>
      </p:sp>
      <p:pic>
        <p:nvPicPr>
          <p:cNvPr id="60" name="Câmera 59">
            <a:extLst>
              <a:ext uri="{FF2B5EF4-FFF2-40B4-BE49-F238E27FC236}">
                <a16:creationId xmlns:a16="http://schemas.microsoft.com/office/drawing/2014/main" id="{BAF882D3-0383-FE08-248F-BF0BE7E6AED8}"/>
              </a:ext>
            </a:extLst>
          </p:cNvPr>
          <p:cNvPicPr>
            <a:picLocks noChangeAspect="1"/>
            <a:extLst>
              <a:ext uri="{51228E76-BA90-4043-B771-695A4F85340A}">
                <alf:liveFeedProps xmlns:alf="http://schemas.microsoft.com/office/drawing/2021/livefeed"/>
              </a:ext>
            </a:extLst>
          </p:cNvPicPr>
          <p:nvPr/>
        </p:nvPicPr>
        <p:blipFill>
          <a:blip r:embed="rId6">
            <a:extLst>
              <a:ext uri="{96DAC541-7B7A-43D3-8B79-37D633B846F1}">
                <asvg:svgBlip xmlns:asvg="http://schemas.microsoft.com/office/drawing/2016/SVG/main" r:embed="rId7"/>
              </a:ext>
            </a:extLst>
          </a:blip>
          <a:stretch>
            <a:fillRect/>
          </a:stretch>
        </p:blipFill>
        <p:spPr>
          <a:xfrm>
            <a:off x="16427377" y="8479178"/>
            <a:ext cx="1710000" cy="171000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9DDBFBBA-BE0D-0938-4C02-C576F2AD257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5A13C05-66BC-DA6B-2F37-82B66FE8CB8F}"/>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6607DDD0-EEDD-6390-A182-2F2B924E31BC}"/>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C2C4572C-BECE-9E29-7F45-A8D3F5EF62A3}"/>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D3186395-9041-E711-7A0E-D889553CB734}"/>
              </a:ext>
            </a:extLst>
          </p:cNvPr>
          <p:cNvGrpSpPr/>
          <p:nvPr/>
        </p:nvGrpSpPr>
        <p:grpSpPr>
          <a:xfrm>
            <a:off x="-612792" y="855489"/>
            <a:ext cx="14404992" cy="1087611"/>
            <a:chOff x="0" y="0"/>
            <a:chExt cx="2569690" cy="286449"/>
          </a:xfrm>
        </p:grpSpPr>
        <p:sp>
          <p:nvSpPr>
            <p:cNvPr id="6" name="Freeform 6">
              <a:extLst>
                <a:ext uri="{FF2B5EF4-FFF2-40B4-BE49-F238E27FC236}">
                  <a16:creationId xmlns:a16="http://schemas.microsoft.com/office/drawing/2014/main" id="{8EBFFA80-1149-335B-F836-2B95CE127243}"/>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9BE00CE9-D5CD-5CE2-381C-0EF87B2AD7FF}"/>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CA8D1960-A24F-F59F-C0E8-950B6FBD968E}"/>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45FEDA08-6287-76D5-4518-8FB09BAF722A}"/>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1" name="CaixaDeTexto 10">
            <a:extLst>
              <a:ext uri="{FF2B5EF4-FFF2-40B4-BE49-F238E27FC236}">
                <a16:creationId xmlns:a16="http://schemas.microsoft.com/office/drawing/2014/main" id="{FACF1FD3-F904-13FC-2958-5CB6CC1DB31F}"/>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sp>
        <p:nvSpPr>
          <p:cNvPr id="10" name="CaixaDeTexto 9">
            <a:extLst>
              <a:ext uri="{FF2B5EF4-FFF2-40B4-BE49-F238E27FC236}">
                <a16:creationId xmlns:a16="http://schemas.microsoft.com/office/drawing/2014/main" id="{F9EEB1A7-9AFB-B447-1E11-61F1098CBAB1}"/>
              </a:ext>
            </a:extLst>
          </p:cNvPr>
          <p:cNvSpPr txBox="1"/>
          <p:nvPr/>
        </p:nvSpPr>
        <p:spPr>
          <a:xfrm>
            <a:off x="1249338" y="3032465"/>
            <a:ext cx="16506668" cy="4405693"/>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Classificação das Receitas quanto à Categoria Econômica</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Quanto à categoria econômica, as receitas públicas podem ser correntes ou de capital.</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Receitas Correntes</a:t>
            </a:r>
            <a:r>
              <a:rPr lang="pt-BR" sz="2000" dirty="0">
                <a:latin typeface="Poppins" panose="00000500000000000000" pitchFamily="2" charset="0"/>
                <a:ea typeface="Aptos" panose="020B0004020202020204" pitchFamily="34" charset="0"/>
                <a:cs typeface="Poppins" panose="00000500000000000000" pitchFamily="2" charset="0"/>
              </a:rPr>
              <a:t>: recebidas com frequência, podem ser usadas para pagamentos de despesas correntes. </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Receitas de capital</a:t>
            </a:r>
            <a:r>
              <a:rPr lang="pt-BR" sz="2000" dirty="0">
                <a:latin typeface="Poppins" panose="00000500000000000000" pitchFamily="2" charset="0"/>
                <a:ea typeface="Aptos" panose="020B0004020202020204" pitchFamily="34" charset="0"/>
                <a:cs typeface="Poppins" panose="00000500000000000000" pitchFamily="2" charset="0"/>
              </a:rPr>
              <a:t>: esporádicas, não devem ser usadas para custear despesas correntes. </a:t>
            </a:r>
          </a:p>
        </p:txBody>
      </p:sp>
      <p:pic>
        <p:nvPicPr>
          <p:cNvPr id="12" name="Câmera 11">
            <a:extLst>
              <a:ext uri="{FF2B5EF4-FFF2-40B4-BE49-F238E27FC236}">
                <a16:creationId xmlns:a16="http://schemas.microsoft.com/office/drawing/2014/main" id="{48026180-E73A-173F-395D-2187D702BEA2}"/>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383372" y="2454425"/>
            <a:ext cx="1710000" cy="1710000"/>
          </a:xfrm>
          <a:prstGeom prst="ellipse">
            <a:avLst/>
          </a:prstGeom>
        </p:spPr>
      </p:pic>
    </p:spTree>
    <p:extLst>
      <p:ext uri="{BB962C8B-B14F-4D97-AF65-F5344CB8AC3E}">
        <p14:creationId xmlns:p14="http://schemas.microsoft.com/office/powerpoint/2010/main" val="41676957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47AA0771-C858-43A2-0B21-0141060ED7D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5781A3E-0E7F-E6F3-9531-FE440834B9AF}"/>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AAA57E32-E10B-9264-4359-8A9CAC325E9C}"/>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A1AEF9B7-F518-F848-5285-DA3BB95FC671}"/>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F33E754E-A2EE-BC83-F3FB-07D38CCC16B2}"/>
              </a:ext>
            </a:extLst>
          </p:cNvPr>
          <p:cNvGrpSpPr/>
          <p:nvPr/>
        </p:nvGrpSpPr>
        <p:grpSpPr>
          <a:xfrm>
            <a:off x="-612792" y="855489"/>
            <a:ext cx="14404992" cy="1087611"/>
            <a:chOff x="0" y="0"/>
            <a:chExt cx="2569690" cy="286449"/>
          </a:xfrm>
        </p:grpSpPr>
        <p:sp>
          <p:nvSpPr>
            <p:cNvPr id="6" name="Freeform 6">
              <a:extLst>
                <a:ext uri="{FF2B5EF4-FFF2-40B4-BE49-F238E27FC236}">
                  <a16:creationId xmlns:a16="http://schemas.microsoft.com/office/drawing/2014/main" id="{F6B7FD46-97C2-389F-01FE-8199D08865A7}"/>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A9CFE13A-87D7-8DAC-53B2-CAC4F32070BB}"/>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2411F917-C218-68E0-9BB1-D41431D54548}"/>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ADFB835A-B6DE-56BF-0A48-500D20862157}"/>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1" name="CaixaDeTexto 10">
            <a:extLst>
              <a:ext uri="{FF2B5EF4-FFF2-40B4-BE49-F238E27FC236}">
                <a16:creationId xmlns:a16="http://schemas.microsoft.com/office/drawing/2014/main" id="{5E6073DE-063E-A8C3-3552-615F37B36F24}"/>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sp>
        <p:nvSpPr>
          <p:cNvPr id="12" name="CaixaDeTexto 11">
            <a:extLst>
              <a:ext uri="{FF2B5EF4-FFF2-40B4-BE49-F238E27FC236}">
                <a16:creationId xmlns:a16="http://schemas.microsoft.com/office/drawing/2014/main" id="{4253EE55-5C9B-8B44-E449-1FC83B7D6A7D}"/>
              </a:ext>
            </a:extLst>
          </p:cNvPr>
          <p:cNvSpPr txBox="1"/>
          <p:nvPr/>
        </p:nvSpPr>
        <p:spPr>
          <a:xfrm>
            <a:off x="1357574" y="2143614"/>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Classificação das Receitas quanto à Categoria Econômica</a:t>
            </a:r>
          </a:p>
        </p:txBody>
      </p:sp>
      <p:pic>
        <p:nvPicPr>
          <p:cNvPr id="15" name="Imagem 14" descr="Tabela&#10;&#10;Descrição gerada automaticamente">
            <a:extLst>
              <a:ext uri="{FF2B5EF4-FFF2-40B4-BE49-F238E27FC236}">
                <a16:creationId xmlns:a16="http://schemas.microsoft.com/office/drawing/2014/main" id="{B6942F4B-71D9-A5ED-BFAE-21C19E068E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9525" y="3001104"/>
            <a:ext cx="12781476" cy="7228567"/>
          </a:xfrm>
          <a:prstGeom prst="rect">
            <a:avLst/>
          </a:prstGeom>
        </p:spPr>
      </p:pic>
      <p:pic>
        <p:nvPicPr>
          <p:cNvPr id="10" name="Câmera 9">
            <a:extLst>
              <a:ext uri="{FF2B5EF4-FFF2-40B4-BE49-F238E27FC236}">
                <a16:creationId xmlns:a16="http://schemas.microsoft.com/office/drawing/2014/main" id="{31F5CF8E-A2AC-6ECF-9823-8B913A78668B}"/>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83116" y="2472101"/>
            <a:ext cx="1710000" cy="1710000"/>
          </a:xfrm>
          <a:prstGeom prst="ellipse">
            <a:avLst/>
          </a:prstGeom>
        </p:spPr>
      </p:pic>
    </p:spTree>
    <p:extLst>
      <p:ext uri="{BB962C8B-B14F-4D97-AF65-F5344CB8AC3E}">
        <p14:creationId xmlns:p14="http://schemas.microsoft.com/office/powerpoint/2010/main" val="9325416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B912E8B2-ACF6-F8B8-862B-8E2304446A7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92ACCD2-DC17-7AE3-4817-E1E19B56BFF9}"/>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338E97FF-F350-D742-EBDD-19AEBBF8B488}"/>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6AC7DE55-3186-D470-C5F4-24DDBEA8BCBF}"/>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3E2F364F-ED40-7CB5-EC4C-CC3227ECD8AC}"/>
              </a:ext>
            </a:extLst>
          </p:cNvPr>
          <p:cNvGrpSpPr/>
          <p:nvPr/>
        </p:nvGrpSpPr>
        <p:grpSpPr>
          <a:xfrm>
            <a:off x="-612792" y="855489"/>
            <a:ext cx="14404992" cy="1087611"/>
            <a:chOff x="0" y="0"/>
            <a:chExt cx="2569690" cy="286449"/>
          </a:xfrm>
        </p:grpSpPr>
        <p:sp>
          <p:nvSpPr>
            <p:cNvPr id="6" name="Freeform 6">
              <a:extLst>
                <a:ext uri="{FF2B5EF4-FFF2-40B4-BE49-F238E27FC236}">
                  <a16:creationId xmlns:a16="http://schemas.microsoft.com/office/drawing/2014/main" id="{0DE640BC-C29B-465A-1CC1-7AEE717446FE}"/>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5E8A24AD-7031-EE99-64EB-E5203F2FEF19}"/>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65157FCF-45FF-7097-2321-BBD3CA43BD95}"/>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5BDBC3DC-58D5-4EEE-77EA-B316CD2B0236}"/>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1" name="CaixaDeTexto 10">
            <a:extLst>
              <a:ext uri="{FF2B5EF4-FFF2-40B4-BE49-F238E27FC236}">
                <a16:creationId xmlns:a16="http://schemas.microsoft.com/office/drawing/2014/main" id="{795DEBAA-B820-0A5E-BDBF-82E8E61CEDB8}"/>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3" name="Imagem 12" descr="Tabela&#10;&#10;Descrição gerada automaticamente">
            <a:extLst>
              <a:ext uri="{FF2B5EF4-FFF2-40B4-BE49-F238E27FC236}">
                <a16:creationId xmlns:a16="http://schemas.microsoft.com/office/drawing/2014/main" id="{8D6660C5-66BC-18F7-C70C-29F754A1EC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2859" y="4583065"/>
            <a:ext cx="16785044" cy="4988327"/>
          </a:xfrm>
          <a:prstGeom prst="rect">
            <a:avLst/>
          </a:prstGeom>
        </p:spPr>
      </p:pic>
      <p:sp>
        <p:nvSpPr>
          <p:cNvPr id="14" name="CaixaDeTexto 13">
            <a:extLst>
              <a:ext uri="{FF2B5EF4-FFF2-40B4-BE49-F238E27FC236}">
                <a16:creationId xmlns:a16="http://schemas.microsoft.com/office/drawing/2014/main" id="{F9B0AE28-4BAE-A185-4367-E14FD1FADDB3}"/>
              </a:ext>
            </a:extLst>
          </p:cNvPr>
          <p:cNvSpPr txBox="1"/>
          <p:nvPr/>
        </p:nvSpPr>
        <p:spPr>
          <a:xfrm>
            <a:off x="1282859" y="2990627"/>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Classificação das Receitas quanto à Categoria Econômica</a:t>
            </a:r>
          </a:p>
        </p:txBody>
      </p:sp>
      <p:pic>
        <p:nvPicPr>
          <p:cNvPr id="10" name="Câmera 9">
            <a:extLst>
              <a:ext uri="{FF2B5EF4-FFF2-40B4-BE49-F238E27FC236}">
                <a16:creationId xmlns:a16="http://schemas.microsoft.com/office/drawing/2014/main" id="{367BE955-D77D-F8B7-D0BA-319C94EDFB5D}"/>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361914" y="2405334"/>
            <a:ext cx="1710000" cy="1710000"/>
          </a:xfrm>
          <a:prstGeom prst="ellipse">
            <a:avLst/>
          </a:prstGeom>
        </p:spPr>
      </p:pic>
    </p:spTree>
    <p:extLst>
      <p:ext uri="{BB962C8B-B14F-4D97-AF65-F5344CB8AC3E}">
        <p14:creationId xmlns:p14="http://schemas.microsoft.com/office/powerpoint/2010/main" val="39517079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331185D4-C3FF-26EB-2DAF-7CC919C0FF2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EB4E25D-A033-DAAC-CCBA-AA27376F6081}"/>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7F35E9FA-80B5-5303-9D99-8D4A5717C800}"/>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F9F584B7-BF3B-B168-67FF-56E315E27E21}"/>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DFFAF018-FC0D-93F5-0EA6-3D1E2A6346CB}"/>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F367178F-8941-F813-BCC0-08316F0B0D1A}"/>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422D10A9-A8F2-DC0D-E2A3-2757007E89DB}"/>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80FDE560-4656-F815-F0B8-9F6887CCE5F3}"/>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FFC63316-733E-B2C7-DAA5-FD1039C18429}"/>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0" name="CaixaDeTexto 9">
            <a:extLst>
              <a:ext uri="{FF2B5EF4-FFF2-40B4-BE49-F238E27FC236}">
                <a16:creationId xmlns:a16="http://schemas.microsoft.com/office/drawing/2014/main" id="{5905D9E7-F4D5-C7F0-A53D-F2C6FFDF2ADD}"/>
              </a:ext>
            </a:extLst>
          </p:cNvPr>
          <p:cNvSpPr txBox="1"/>
          <p:nvPr/>
        </p:nvSpPr>
        <p:spPr>
          <a:xfrm>
            <a:off x="1205222" y="3338928"/>
            <a:ext cx="16810544" cy="5662448"/>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Classificação das Receitas por Fonte/Destinação de recursos</a:t>
            </a:r>
          </a:p>
          <a:p>
            <a:pPr algn="just">
              <a:lnSpc>
                <a:spcPts val="4900"/>
              </a:lnSpc>
              <a:spcBef>
                <a:spcPct val="0"/>
              </a:spcBef>
            </a:pPr>
            <a:endParaRPr lang="pt-BR" b="1"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A </a:t>
            </a:r>
            <a:r>
              <a:rPr lang="pt-BR" sz="2000" b="1" u="sng" dirty="0">
                <a:latin typeface="Poppins" panose="00000500000000000000" pitchFamily="2" charset="0"/>
                <a:ea typeface="Aptos" panose="020B0004020202020204" pitchFamily="34" charset="0"/>
                <a:cs typeface="Poppins" panose="00000500000000000000" pitchFamily="2" charset="0"/>
              </a:rPr>
              <a:t>"Fonte/Destinação de Recursos" </a:t>
            </a:r>
            <a:r>
              <a:rPr lang="pt-BR" sz="2000" dirty="0">
                <a:latin typeface="Poppins" panose="00000500000000000000" pitchFamily="2" charset="0"/>
                <a:ea typeface="Aptos" panose="020B0004020202020204" pitchFamily="34" charset="0"/>
                <a:cs typeface="Poppins" panose="00000500000000000000" pitchFamily="2" charset="0"/>
              </a:rPr>
              <a:t>é o conjunto de receitas que seguem as mesmas regras de uso. Ela ajuda a organizar e controlar as receitas e despesas do governo, garantindo que o dinheiro arrecadado seja usado em projetos e atividades de acordo com a lei. </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u="sng" dirty="0">
                <a:latin typeface="Poppins" panose="00000500000000000000" pitchFamily="2" charset="0"/>
                <a:ea typeface="Aptos" panose="020B0004020202020204" pitchFamily="34" charset="0"/>
                <a:cs typeface="Poppins" panose="00000500000000000000" pitchFamily="2" charset="0"/>
              </a:rPr>
              <a:t>Exemplo</a:t>
            </a:r>
            <a:r>
              <a:rPr lang="pt-BR" sz="2000" dirty="0">
                <a:latin typeface="Poppins" panose="00000500000000000000" pitchFamily="2" charset="0"/>
                <a:ea typeface="Aptos" panose="020B0004020202020204" pitchFamily="34" charset="0"/>
                <a:cs typeface="Poppins" panose="00000500000000000000" pitchFamily="2" charset="0"/>
              </a:rPr>
              <a:t>: Impostos arrecadados para a educação (como o FUNDEB) só podem ser usados para financiar despesas relacionadas à educação.</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1" name="CaixaDeTexto 10">
            <a:extLst>
              <a:ext uri="{FF2B5EF4-FFF2-40B4-BE49-F238E27FC236}">
                <a16:creationId xmlns:a16="http://schemas.microsoft.com/office/drawing/2014/main" id="{CA7A5560-74CC-CE2A-C63E-7034A5F79525}"/>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2" name="Câmera 11">
            <a:extLst>
              <a:ext uri="{FF2B5EF4-FFF2-40B4-BE49-F238E27FC236}">
                <a16:creationId xmlns:a16="http://schemas.microsoft.com/office/drawing/2014/main" id="{39F25DCF-666E-5C70-87BD-DD93DF2F7E61}"/>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82288" y="2483928"/>
            <a:ext cx="1710000" cy="1710000"/>
          </a:xfrm>
          <a:prstGeom prst="ellipse">
            <a:avLst/>
          </a:prstGeom>
        </p:spPr>
      </p:pic>
    </p:spTree>
    <p:extLst>
      <p:ext uri="{BB962C8B-B14F-4D97-AF65-F5344CB8AC3E}">
        <p14:creationId xmlns:p14="http://schemas.microsoft.com/office/powerpoint/2010/main" val="15002446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9F499EAC-D2F8-E07C-60B5-A2A128B7443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5896023-1D80-C15B-EE4B-9A64AE7F0F4D}"/>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B2347D8A-77AD-60B6-FD6A-24BD859AE7D4}"/>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6DED08D1-1C63-2A51-D6A2-23162EE5E68C}"/>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FD94007D-536B-6B5F-EE2A-BC9177AD3B17}"/>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97684D5E-E571-39B8-DE04-5A781382263A}"/>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AD5E2366-6EEE-055C-0C6A-31A3B83C528B}"/>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1EFF8223-F68A-33B6-DB1B-A4764E8D9394}"/>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B9E70269-7DF2-99DB-BEF4-F3C3CF525624}"/>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0" name="CaixaDeTexto 9">
            <a:extLst>
              <a:ext uri="{FF2B5EF4-FFF2-40B4-BE49-F238E27FC236}">
                <a16:creationId xmlns:a16="http://schemas.microsoft.com/office/drawing/2014/main" id="{822123CD-A20E-5BEF-1A8C-503580403266}"/>
              </a:ext>
            </a:extLst>
          </p:cNvPr>
          <p:cNvSpPr txBox="1"/>
          <p:nvPr/>
        </p:nvSpPr>
        <p:spPr>
          <a:xfrm>
            <a:off x="1205222" y="2606788"/>
            <a:ext cx="16810544" cy="6596549"/>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Classificação das Receitas por Fonte/Destinação de recursos</a:t>
            </a:r>
          </a:p>
          <a:p>
            <a:pPr algn="just">
              <a:lnSpc>
                <a:spcPct val="150000"/>
              </a:lnSpc>
              <a:spcBef>
                <a:spcPct val="0"/>
              </a:spcBef>
              <a:spcAft>
                <a:spcPts val="1200"/>
              </a:spcAft>
            </a:pPr>
            <a:endParaRPr lang="pt-BR" b="1"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spcAft>
                <a:spcPts val="1200"/>
              </a:spcAft>
            </a:pPr>
            <a:r>
              <a:rPr lang="pt-BR" sz="2000" dirty="0">
                <a:latin typeface="Poppins" panose="00000500000000000000" pitchFamily="2" charset="0"/>
                <a:ea typeface="Aptos" panose="020B0004020202020204" pitchFamily="34" charset="0"/>
                <a:cs typeface="Poppins" panose="00000500000000000000" pitchFamily="2" charset="0"/>
              </a:rPr>
              <a:t>As fontes/destinações são organizadas em categorias maiores, como:</a:t>
            </a:r>
          </a:p>
          <a:p>
            <a:pPr algn="just">
              <a:lnSpc>
                <a:spcPct val="150000"/>
              </a:lnSpc>
              <a:spcBef>
                <a:spcPct val="0"/>
              </a:spcBef>
              <a:spcAft>
                <a:spcPts val="1200"/>
              </a:spcAft>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spcAft>
                <a:spcPts val="1200"/>
              </a:spcAft>
            </a:pPr>
            <a:r>
              <a:rPr lang="pt-BR" sz="2000" b="1" u="sng" dirty="0">
                <a:latin typeface="Poppins" panose="00000500000000000000" pitchFamily="2" charset="0"/>
                <a:ea typeface="Aptos" panose="020B0004020202020204" pitchFamily="34" charset="0"/>
                <a:cs typeface="Poppins" panose="00000500000000000000" pitchFamily="2" charset="0"/>
              </a:rPr>
              <a:t>Recursos Ordinários</a:t>
            </a:r>
            <a:r>
              <a:rPr lang="pt-BR" sz="2000" dirty="0">
                <a:latin typeface="Poppins" panose="00000500000000000000" pitchFamily="2" charset="0"/>
                <a:ea typeface="Aptos" panose="020B0004020202020204" pitchFamily="34" charset="0"/>
                <a:cs typeface="Poppins" panose="00000500000000000000" pitchFamily="2" charset="0"/>
              </a:rPr>
              <a:t>: Provenientes de impostos ou receitas correntes, de livre aplicação.</a:t>
            </a:r>
          </a:p>
          <a:p>
            <a:pPr algn="just">
              <a:lnSpc>
                <a:spcPct val="150000"/>
              </a:lnSpc>
              <a:spcBef>
                <a:spcPct val="0"/>
              </a:spcBef>
              <a:spcAft>
                <a:spcPts val="1200"/>
              </a:spcAft>
            </a:pPr>
            <a:r>
              <a:rPr lang="pt-BR" sz="2000" b="1" u="sng" dirty="0">
                <a:latin typeface="Poppins" panose="00000500000000000000" pitchFamily="2" charset="0"/>
                <a:ea typeface="Aptos" panose="020B0004020202020204" pitchFamily="34" charset="0"/>
                <a:cs typeface="Poppins" panose="00000500000000000000" pitchFamily="2" charset="0"/>
              </a:rPr>
              <a:t>Recursos Vinculados</a:t>
            </a:r>
            <a:r>
              <a:rPr lang="pt-BR" sz="2000" dirty="0">
                <a:latin typeface="Poppins" panose="00000500000000000000" pitchFamily="2" charset="0"/>
                <a:ea typeface="Aptos" panose="020B0004020202020204" pitchFamily="34" charset="0"/>
                <a:cs typeface="Poppins" panose="00000500000000000000" pitchFamily="2" charset="0"/>
              </a:rPr>
              <a:t>: Provenientes de impostos, contribuições ou transferências que possuem destinação específica por lei ou contrato.</a:t>
            </a:r>
          </a:p>
          <a:p>
            <a:pPr algn="just">
              <a:lnSpc>
                <a:spcPct val="150000"/>
              </a:lnSpc>
              <a:spcBef>
                <a:spcPct val="0"/>
              </a:spcBef>
              <a:spcAft>
                <a:spcPts val="1200"/>
              </a:spcAft>
            </a:pPr>
            <a:r>
              <a:rPr lang="pt-BR" sz="2000" b="1" u="sng" dirty="0">
                <a:latin typeface="Poppins" panose="00000500000000000000" pitchFamily="2" charset="0"/>
                <a:ea typeface="Aptos" panose="020B0004020202020204" pitchFamily="34" charset="0"/>
                <a:cs typeface="Poppins" panose="00000500000000000000" pitchFamily="2" charset="0"/>
              </a:rPr>
              <a:t>Recursos Próprios</a:t>
            </a:r>
            <a:r>
              <a:rPr lang="pt-BR" sz="2000" dirty="0">
                <a:latin typeface="Poppins" panose="00000500000000000000" pitchFamily="2" charset="0"/>
                <a:ea typeface="Aptos" panose="020B0004020202020204" pitchFamily="34" charset="0"/>
                <a:cs typeface="Poppins" panose="00000500000000000000" pitchFamily="2" charset="0"/>
              </a:rPr>
              <a:t>: Gerados pela própria instituição (taxas, serviços, etc.).</a:t>
            </a:r>
          </a:p>
          <a:p>
            <a:pPr algn="just">
              <a:lnSpc>
                <a:spcPct val="150000"/>
              </a:lnSpc>
              <a:spcBef>
                <a:spcPct val="0"/>
              </a:spcBef>
              <a:spcAft>
                <a:spcPts val="1200"/>
              </a:spcAft>
            </a:pPr>
            <a:r>
              <a:rPr lang="pt-BR" sz="2000" b="1" u="sng" dirty="0">
                <a:latin typeface="Poppins" panose="00000500000000000000" pitchFamily="2" charset="0"/>
                <a:ea typeface="Aptos" panose="020B0004020202020204" pitchFamily="34" charset="0"/>
                <a:cs typeface="Poppins" panose="00000500000000000000" pitchFamily="2" charset="0"/>
              </a:rPr>
              <a:t>Transferências Voluntárias</a:t>
            </a:r>
            <a:r>
              <a:rPr lang="pt-BR" sz="2000" dirty="0">
                <a:latin typeface="Poppins" panose="00000500000000000000" pitchFamily="2" charset="0"/>
                <a:ea typeface="Aptos" panose="020B0004020202020204" pitchFamily="34" charset="0"/>
                <a:cs typeface="Poppins" panose="00000500000000000000" pitchFamily="2" charset="0"/>
              </a:rPr>
              <a:t>: Provenientes de convênios, acordos ou termos de cooperação.</a:t>
            </a:r>
          </a:p>
          <a:p>
            <a:pPr algn="just">
              <a:lnSpc>
                <a:spcPct val="150000"/>
              </a:lnSpc>
              <a:spcBef>
                <a:spcPct val="0"/>
              </a:spcBef>
              <a:spcAft>
                <a:spcPts val="1200"/>
              </a:spcAft>
            </a:pPr>
            <a:r>
              <a:rPr lang="pt-BR" sz="2000" b="1" u="sng" dirty="0">
                <a:latin typeface="Poppins" panose="00000500000000000000" pitchFamily="2" charset="0"/>
                <a:ea typeface="Aptos" panose="020B0004020202020204" pitchFamily="34" charset="0"/>
                <a:cs typeface="Poppins" panose="00000500000000000000" pitchFamily="2" charset="0"/>
              </a:rPr>
              <a:t>Emendas Parlamentares</a:t>
            </a:r>
            <a:r>
              <a:rPr lang="pt-BR" sz="2000" dirty="0">
                <a:latin typeface="Poppins" panose="00000500000000000000" pitchFamily="2" charset="0"/>
                <a:ea typeface="Aptos" panose="020B0004020202020204" pitchFamily="34" charset="0"/>
                <a:cs typeface="Poppins" panose="00000500000000000000" pitchFamily="2" charset="0"/>
              </a:rPr>
              <a:t>: Recursos alocados por deputados ou senadores para ações específicas.</a:t>
            </a:r>
          </a:p>
          <a:p>
            <a:pPr algn="just">
              <a:lnSpc>
                <a:spcPts val="4900"/>
              </a:lnSpc>
              <a:spcBef>
                <a:spcPct val="0"/>
              </a:spcBef>
            </a:pPr>
            <a:endParaRPr lang="pt-BR" dirty="0">
              <a:latin typeface="Poppins" panose="00000500000000000000" pitchFamily="2" charset="0"/>
              <a:ea typeface="Aptos" panose="020B0004020202020204" pitchFamily="34" charset="0"/>
              <a:cs typeface="Poppins" panose="00000500000000000000" pitchFamily="2" charset="0"/>
            </a:endParaRPr>
          </a:p>
        </p:txBody>
      </p:sp>
      <p:sp>
        <p:nvSpPr>
          <p:cNvPr id="11" name="CaixaDeTexto 10">
            <a:extLst>
              <a:ext uri="{FF2B5EF4-FFF2-40B4-BE49-F238E27FC236}">
                <a16:creationId xmlns:a16="http://schemas.microsoft.com/office/drawing/2014/main" id="{E0E64848-F864-2242-3AF2-5D31203D2457}"/>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2" name="Câmera 11">
            <a:extLst>
              <a:ext uri="{FF2B5EF4-FFF2-40B4-BE49-F238E27FC236}">
                <a16:creationId xmlns:a16="http://schemas.microsoft.com/office/drawing/2014/main" id="{4389F0F2-A767-24A4-39E2-CAE2100927F7}"/>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94320" y="2434315"/>
            <a:ext cx="1710000" cy="1710000"/>
          </a:xfrm>
          <a:prstGeom prst="ellipse">
            <a:avLst/>
          </a:prstGeom>
        </p:spPr>
      </p:pic>
    </p:spTree>
    <p:extLst>
      <p:ext uri="{BB962C8B-B14F-4D97-AF65-F5344CB8AC3E}">
        <p14:creationId xmlns:p14="http://schemas.microsoft.com/office/powerpoint/2010/main" val="8635803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00DF9E28-E90A-3DA3-A892-84F5B748FFB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3CA5DD8-F43F-8AA1-A344-92705B60A228}"/>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34548AD5-34F9-976F-C7B8-EEB265D561FA}"/>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CF413918-A820-0C2F-2883-76AEF24EF5D9}"/>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3A225441-2EBC-DF25-9590-D2A54D109BB3}"/>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941DD0BD-BC24-06FD-94D5-04F07D7A5175}"/>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4E27BB7C-4866-DC5D-63E5-B2A74F7EC174}"/>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67E2F3CA-8CE5-0D2E-97AD-82E69068DAF2}"/>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graphicFrame>
        <p:nvGraphicFramePr>
          <p:cNvPr id="18" name="Tabela 17">
            <a:extLst>
              <a:ext uri="{FF2B5EF4-FFF2-40B4-BE49-F238E27FC236}">
                <a16:creationId xmlns:a16="http://schemas.microsoft.com/office/drawing/2014/main" id="{4304FB6A-8E34-B4E5-3239-C0A6F5A13984}"/>
              </a:ext>
            </a:extLst>
          </p:cNvPr>
          <p:cNvGraphicFramePr>
            <a:graphicFrameLocks noGrp="1"/>
          </p:cNvGraphicFramePr>
          <p:nvPr>
            <p:extLst>
              <p:ext uri="{D42A27DB-BD31-4B8C-83A1-F6EECF244321}">
                <p14:modId xmlns:p14="http://schemas.microsoft.com/office/powerpoint/2010/main" val="2651844451"/>
              </p:ext>
            </p:extLst>
          </p:nvPr>
        </p:nvGraphicFramePr>
        <p:xfrm>
          <a:off x="8305800" y="4982746"/>
          <a:ext cx="9681892" cy="4213160"/>
        </p:xfrm>
        <a:graphic>
          <a:graphicData uri="http://schemas.openxmlformats.org/drawingml/2006/table">
            <a:tbl>
              <a:tblPr firstRow="1" bandRow="1">
                <a:tableStyleId>{C083E6E3-FA7D-4D7B-A595-EF9225AFEA82}</a:tableStyleId>
              </a:tblPr>
              <a:tblGrid>
                <a:gridCol w="4729916">
                  <a:extLst>
                    <a:ext uri="{9D8B030D-6E8A-4147-A177-3AD203B41FA5}">
                      <a16:colId xmlns:a16="http://schemas.microsoft.com/office/drawing/2014/main" val="304716901"/>
                    </a:ext>
                  </a:extLst>
                </a:gridCol>
                <a:gridCol w="4951976">
                  <a:extLst>
                    <a:ext uri="{9D8B030D-6E8A-4147-A177-3AD203B41FA5}">
                      <a16:colId xmlns:a16="http://schemas.microsoft.com/office/drawing/2014/main" val="33581603"/>
                    </a:ext>
                  </a:extLst>
                </a:gridCol>
              </a:tblGrid>
              <a:tr h="383015">
                <a:tc>
                  <a:txBody>
                    <a:bodyPr/>
                    <a:lstStyle/>
                    <a:p>
                      <a:pPr algn="l" fontAlgn="ctr"/>
                      <a:r>
                        <a:rPr lang="pt-BR" sz="1400" u="none" strike="noStrike">
                          <a:effectLst/>
                          <a:latin typeface="Poppins" panose="00000500000000000000" pitchFamily="2" charset="0"/>
                          <a:cs typeface="Poppins" panose="00000500000000000000" pitchFamily="2" charset="0"/>
                        </a:rPr>
                        <a:t>Identificador de Resultado Primário (P)</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a:effectLst/>
                          <a:latin typeface="Poppins" panose="00000500000000000000" pitchFamily="2" charset="0"/>
                          <a:cs typeface="Poppins" panose="00000500000000000000" pitchFamily="2" charset="0"/>
                        </a:rPr>
                        <a:t>Identificador de Resultado Financeiro (F)</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extLst>
                  <a:ext uri="{0D108BD9-81ED-4DB2-BD59-A6C34878D82A}">
                    <a16:rowId xmlns:a16="http://schemas.microsoft.com/office/drawing/2014/main" val="882883063"/>
                  </a:ext>
                </a:extLst>
              </a:tr>
              <a:tr h="766029">
                <a:tc>
                  <a:txBody>
                    <a:bodyPr/>
                    <a:lstStyle/>
                    <a:p>
                      <a:pPr algn="l" fontAlgn="ctr"/>
                      <a:r>
                        <a:rPr lang="pt-BR" sz="1400" u="none" strike="noStrike" dirty="0">
                          <a:effectLst/>
                          <a:latin typeface="Poppins" panose="00000500000000000000" pitchFamily="2" charset="0"/>
                          <a:cs typeface="Poppins" panose="00000500000000000000" pitchFamily="2" charset="0"/>
                        </a:rPr>
                        <a:t>Fonte 50 - Recursos Próprios Primários de Livre Aplicação</a:t>
                      </a:r>
                      <a:endParaRPr lang="pt-BR" sz="1400" b="0" i="0" u="none" strike="noStrike" dirty="0">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a:effectLst/>
                          <a:latin typeface="Poppins" panose="00000500000000000000" pitchFamily="2" charset="0"/>
                          <a:cs typeface="Poppins" panose="00000500000000000000" pitchFamily="2" charset="0"/>
                        </a:rPr>
                        <a:t>Fonte 80 - Recursos Próprios Financeiros</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extLst>
                  <a:ext uri="{0D108BD9-81ED-4DB2-BD59-A6C34878D82A}">
                    <a16:rowId xmlns:a16="http://schemas.microsoft.com/office/drawing/2014/main" val="2209147605"/>
                  </a:ext>
                </a:extLst>
              </a:tr>
              <a:tr h="1149043">
                <a:tc>
                  <a:txBody>
                    <a:bodyPr/>
                    <a:lstStyle/>
                    <a:p>
                      <a:pPr algn="l" fontAlgn="ctr"/>
                      <a:r>
                        <a:rPr lang="pt-BR" sz="1400" u="none" strike="noStrike" dirty="0">
                          <a:effectLst/>
                          <a:latin typeface="Poppins" panose="00000500000000000000" pitchFamily="2" charset="0"/>
                          <a:cs typeface="Poppins" panose="00000500000000000000" pitchFamily="2" charset="0"/>
                        </a:rPr>
                        <a:t>Fonte 63 - Recursos Próprios Decorrentes da Alienação de Bens e Direitos do Patrimônio Público</a:t>
                      </a:r>
                      <a:endParaRPr lang="pt-BR" sz="1400" b="0" i="0" u="none" strike="noStrike" dirty="0">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dirty="0">
                          <a:effectLst/>
                          <a:latin typeface="Poppins" panose="00000500000000000000" pitchFamily="2" charset="0"/>
                          <a:cs typeface="Poppins" panose="00000500000000000000" pitchFamily="2" charset="0"/>
                        </a:rPr>
                        <a:t>Fonte 93 - Produto da Aplicação dos Recursos à Conta do Salário-Educação</a:t>
                      </a:r>
                      <a:endParaRPr lang="pt-BR" sz="1400" b="0" i="0" u="none" strike="noStrike" dirty="0">
                        <a:solidFill>
                          <a:srgbClr val="000000"/>
                        </a:solidFill>
                        <a:effectLst/>
                        <a:latin typeface="Poppins" panose="00000500000000000000" pitchFamily="2" charset="0"/>
                        <a:cs typeface="Poppins" panose="00000500000000000000" pitchFamily="2" charset="0"/>
                      </a:endParaRPr>
                    </a:p>
                  </a:txBody>
                  <a:tcPr marL="6350" marR="6350" marT="6350" marB="0" anchor="ctr"/>
                </a:tc>
                <a:extLst>
                  <a:ext uri="{0D108BD9-81ED-4DB2-BD59-A6C34878D82A}">
                    <a16:rowId xmlns:a16="http://schemas.microsoft.com/office/drawing/2014/main" val="2870665970"/>
                  </a:ext>
                </a:extLst>
              </a:tr>
              <a:tr h="383015">
                <a:tc>
                  <a:txBody>
                    <a:bodyPr/>
                    <a:lstStyle/>
                    <a:p>
                      <a:pPr algn="l" fontAlgn="ctr"/>
                      <a:r>
                        <a:rPr lang="pt-BR" sz="1400" u="none" strike="noStrike" dirty="0">
                          <a:effectLst/>
                          <a:latin typeface="Poppins" panose="00000500000000000000" pitchFamily="2" charset="0"/>
                          <a:cs typeface="Poppins" panose="00000500000000000000" pitchFamily="2" charset="0"/>
                        </a:rPr>
                        <a:t>Fonte 81 - Recursos de Convênios</a:t>
                      </a:r>
                      <a:endParaRPr lang="pt-BR" sz="1400" b="0" i="0" u="none" strike="noStrike" dirty="0">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a:effectLst/>
                          <a:latin typeface="Poppins" panose="00000500000000000000" pitchFamily="2" charset="0"/>
                          <a:cs typeface="Poppins" panose="00000500000000000000" pitchFamily="2" charset="0"/>
                        </a:rPr>
                        <a:t> </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extLst>
                  <a:ext uri="{0D108BD9-81ED-4DB2-BD59-A6C34878D82A}">
                    <a16:rowId xmlns:a16="http://schemas.microsoft.com/office/drawing/2014/main" val="4120297475"/>
                  </a:ext>
                </a:extLst>
              </a:tr>
              <a:tr h="766029">
                <a:tc>
                  <a:txBody>
                    <a:bodyPr/>
                    <a:lstStyle/>
                    <a:p>
                      <a:pPr algn="l" fontAlgn="ctr"/>
                      <a:r>
                        <a:rPr lang="pt-BR" sz="1400" u="none" strike="noStrike" dirty="0">
                          <a:effectLst/>
                          <a:latin typeface="Poppins" panose="00000500000000000000" pitchFamily="2" charset="0"/>
                          <a:cs typeface="Poppins" panose="00000500000000000000" pitchFamily="2" charset="0"/>
                        </a:rPr>
                        <a:t>Fonte 95 - Doações de Entidades Internacionais</a:t>
                      </a:r>
                      <a:endParaRPr lang="pt-BR" sz="1400" b="0" i="0" u="none" strike="noStrike" dirty="0">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dirty="0">
                          <a:effectLst/>
                          <a:latin typeface="Poppins" panose="00000500000000000000" pitchFamily="2" charset="0"/>
                          <a:cs typeface="Poppins" panose="00000500000000000000" pitchFamily="2" charset="0"/>
                        </a:rPr>
                        <a:t> </a:t>
                      </a:r>
                      <a:endParaRPr lang="pt-BR" sz="1400" b="0" i="0" u="none" strike="noStrike" dirty="0">
                        <a:solidFill>
                          <a:srgbClr val="000000"/>
                        </a:solidFill>
                        <a:effectLst/>
                        <a:latin typeface="Poppins" panose="00000500000000000000" pitchFamily="2" charset="0"/>
                        <a:cs typeface="Poppins" panose="00000500000000000000" pitchFamily="2" charset="0"/>
                      </a:endParaRPr>
                    </a:p>
                  </a:txBody>
                  <a:tcPr marL="6350" marR="6350" marT="6350" marB="0" anchor="ctr"/>
                </a:tc>
                <a:extLst>
                  <a:ext uri="{0D108BD9-81ED-4DB2-BD59-A6C34878D82A}">
                    <a16:rowId xmlns:a16="http://schemas.microsoft.com/office/drawing/2014/main" val="2445804119"/>
                  </a:ext>
                </a:extLst>
              </a:tr>
              <a:tr h="766029">
                <a:tc>
                  <a:txBody>
                    <a:bodyPr/>
                    <a:lstStyle/>
                    <a:p>
                      <a:pPr algn="l" fontAlgn="ctr"/>
                      <a:r>
                        <a:rPr lang="pt-BR" sz="1400" u="none" strike="noStrike">
                          <a:effectLst/>
                          <a:latin typeface="Poppins" panose="00000500000000000000" pitchFamily="2" charset="0"/>
                          <a:cs typeface="Poppins" panose="00000500000000000000" pitchFamily="2" charset="0"/>
                        </a:rPr>
                        <a:t>Fonte 96 - Doações de Pessoas Físicas e Instituições Públicas e Privadas Nacionais</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dirty="0">
                          <a:effectLst/>
                          <a:latin typeface="Poppins" panose="00000500000000000000" pitchFamily="2" charset="0"/>
                          <a:cs typeface="Poppins" panose="00000500000000000000" pitchFamily="2" charset="0"/>
                        </a:rPr>
                        <a:t> </a:t>
                      </a:r>
                      <a:endParaRPr lang="pt-BR" sz="1400" b="0" i="0" u="none" strike="noStrike" dirty="0">
                        <a:solidFill>
                          <a:srgbClr val="000000"/>
                        </a:solidFill>
                        <a:effectLst/>
                        <a:latin typeface="Poppins" panose="00000500000000000000" pitchFamily="2" charset="0"/>
                        <a:cs typeface="Poppins" panose="00000500000000000000" pitchFamily="2" charset="0"/>
                      </a:endParaRPr>
                    </a:p>
                  </a:txBody>
                  <a:tcPr marL="6350" marR="6350" marT="6350" marB="0" anchor="ctr"/>
                </a:tc>
                <a:extLst>
                  <a:ext uri="{0D108BD9-81ED-4DB2-BD59-A6C34878D82A}">
                    <a16:rowId xmlns:a16="http://schemas.microsoft.com/office/drawing/2014/main" val="726433363"/>
                  </a:ext>
                </a:extLst>
              </a:tr>
            </a:tbl>
          </a:graphicData>
        </a:graphic>
      </p:graphicFrame>
      <p:sp>
        <p:nvSpPr>
          <p:cNvPr id="10" name="CaixaDeTexto 9">
            <a:extLst>
              <a:ext uri="{FF2B5EF4-FFF2-40B4-BE49-F238E27FC236}">
                <a16:creationId xmlns:a16="http://schemas.microsoft.com/office/drawing/2014/main" id="{E451FB48-4763-9757-8BBB-DBFFD2F16971}"/>
              </a:ext>
            </a:extLst>
          </p:cNvPr>
          <p:cNvSpPr txBox="1"/>
          <p:nvPr/>
        </p:nvSpPr>
        <p:spPr>
          <a:xfrm>
            <a:off x="1225275" y="2159155"/>
            <a:ext cx="16506668" cy="2520562"/>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Classificação por Fonte/Destinação de recursos</a:t>
            </a:r>
          </a:p>
          <a:p>
            <a:pPr algn="just">
              <a:lnSpc>
                <a:spcPts val="4900"/>
              </a:lnSpc>
              <a:spcBef>
                <a:spcPct val="0"/>
              </a:spcBef>
            </a:pPr>
            <a:endParaRPr lang="pt-BR" sz="2600" b="1"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Enquanto a natureza de receita orçamentária busca identificar a origem do recurso segundo seu fato gerador, a fonte/destinação de recursos possui a finalidade de identificar o destino dos recursos arrecadados.</a:t>
            </a:r>
            <a:endParaRPr lang="pt-BR" sz="2600" b="1" dirty="0">
              <a:latin typeface="Poppins" panose="00000500000000000000" pitchFamily="2" charset="0"/>
              <a:ea typeface="Aptos" panose="020B0004020202020204" pitchFamily="34" charset="0"/>
              <a:cs typeface="Poppins" panose="00000500000000000000" pitchFamily="2" charset="0"/>
            </a:endParaRPr>
          </a:p>
        </p:txBody>
      </p:sp>
      <p:sp>
        <p:nvSpPr>
          <p:cNvPr id="11" name="CaixaDeTexto 10">
            <a:extLst>
              <a:ext uri="{FF2B5EF4-FFF2-40B4-BE49-F238E27FC236}">
                <a16:creationId xmlns:a16="http://schemas.microsoft.com/office/drawing/2014/main" id="{55EE0CC4-DD34-D837-7BA6-6B0E7574D3CA}"/>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graphicFrame>
        <p:nvGraphicFramePr>
          <p:cNvPr id="12" name="Tabela 11">
            <a:extLst>
              <a:ext uri="{FF2B5EF4-FFF2-40B4-BE49-F238E27FC236}">
                <a16:creationId xmlns:a16="http://schemas.microsoft.com/office/drawing/2014/main" id="{8B24228B-F059-2BEB-4678-2E5918F3D662}"/>
              </a:ext>
            </a:extLst>
          </p:cNvPr>
          <p:cNvGraphicFramePr>
            <a:graphicFrameLocks noGrp="1"/>
          </p:cNvGraphicFramePr>
          <p:nvPr>
            <p:extLst>
              <p:ext uri="{D42A27DB-BD31-4B8C-83A1-F6EECF244321}">
                <p14:modId xmlns:p14="http://schemas.microsoft.com/office/powerpoint/2010/main" val="1503641937"/>
              </p:ext>
            </p:extLst>
          </p:nvPr>
        </p:nvGraphicFramePr>
        <p:xfrm>
          <a:off x="1225275" y="4982745"/>
          <a:ext cx="6743700" cy="4213160"/>
        </p:xfrm>
        <a:graphic>
          <a:graphicData uri="http://schemas.openxmlformats.org/drawingml/2006/table">
            <a:tbl>
              <a:tblPr firstRow="1" bandRow="1">
                <a:tableStyleId>{C083E6E3-FA7D-4D7B-A595-EF9225AFEA82}</a:tableStyleId>
              </a:tblPr>
              <a:tblGrid>
                <a:gridCol w="3162300">
                  <a:extLst>
                    <a:ext uri="{9D8B030D-6E8A-4147-A177-3AD203B41FA5}">
                      <a16:colId xmlns:a16="http://schemas.microsoft.com/office/drawing/2014/main" val="142048112"/>
                    </a:ext>
                  </a:extLst>
                </a:gridCol>
                <a:gridCol w="2971800">
                  <a:extLst>
                    <a:ext uri="{9D8B030D-6E8A-4147-A177-3AD203B41FA5}">
                      <a16:colId xmlns:a16="http://schemas.microsoft.com/office/drawing/2014/main" val="3394392251"/>
                    </a:ext>
                  </a:extLst>
                </a:gridCol>
                <a:gridCol w="609600">
                  <a:extLst>
                    <a:ext uri="{9D8B030D-6E8A-4147-A177-3AD203B41FA5}">
                      <a16:colId xmlns:a16="http://schemas.microsoft.com/office/drawing/2014/main" val="1043834500"/>
                    </a:ext>
                  </a:extLst>
                </a:gridCol>
              </a:tblGrid>
              <a:tr h="1053290">
                <a:tc>
                  <a:txBody>
                    <a:bodyPr/>
                    <a:lstStyle/>
                    <a:p>
                      <a:pPr algn="l" fontAlgn="ctr"/>
                      <a:r>
                        <a:rPr lang="pt-BR" sz="1400" u="none" strike="noStrike">
                          <a:effectLst/>
                          <a:latin typeface="Poppins" panose="00000500000000000000" pitchFamily="2" charset="0"/>
                          <a:cs typeface="Poppins" panose="00000500000000000000" pitchFamily="2" charset="0"/>
                        </a:rPr>
                        <a:t>1º DÍGITO (Grupo da Fonte)  </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a:effectLst/>
                          <a:latin typeface="Poppins" panose="00000500000000000000" pitchFamily="2" charset="0"/>
                          <a:cs typeface="Poppins" panose="00000500000000000000" pitchFamily="2" charset="0"/>
                        </a:rPr>
                        <a:t>2 º , 3 º e 4 º DÍGITOS (Especificação da Fonte)</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a:effectLst/>
                          <a:latin typeface="Poppins" panose="00000500000000000000" pitchFamily="2" charset="0"/>
                          <a:cs typeface="Poppins" panose="00000500000000000000" pitchFamily="2" charset="0"/>
                        </a:rPr>
                        <a:t>FONTE</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extLst>
                  <a:ext uri="{0D108BD9-81ED-4DB2-BD59-A6C34878D82A}">
                    <a16:rowId xmlns:a16="http://schemas.microsoft.com/office/drawing/2014/main" val="34571475"/>
                  </a:ext>
                </a:extLst>
              </a:tr>
              <a:tr h="1053290">
                <a:tc>
                  <a:txBody>
                    <a:bodyPr/>
                    <a:lstStyle/>
                    <a:p>
                      <a:pPr algn="l" fontAlgn="ctr"/>
                      <a:r>
                        <a:rPr lang="pt-BR" sz="1400" u="none" strike="noStrike" dirty="0">
                          <a:effectLst/>
                          <a:latin typeface="Poppins" panose="00000500000000000000" pitchFamily="2" charset="0"/>
                          <a:cs typeface="Poppins" panose="00000500000000000000" pitchFamily="2" charset="0"/>
                        </a:rPr>
                        <a:t>1 - Recursos Arrecadados no Exercício Corrente</a:t>
                      </a:r>
                      <a:endParaRPr lang="pt-BR" sz="1400" b="0" i="0" u="none" strike="noStrike" dirty="0">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dirty="0">
                          <a:effectLst/>
                          <a:latin typeface="Poppins" panose="00000500000000000000" pitchFamily="2" charset="0"/>
                          <a:cs typeface="Poppins" panose="00000500000000000000" pitchFamily="2" charset="0"/>
                        </a:rPr>
                        <a:t>002 - Atividades-fim da Seguridade Social</a:t>
                      </a:r>
                      <a:endParaRPr lang="pt-BR" sz="1400" b="0" i="0" u="none" strike="noStrike" dirty="0">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r" fontAlgn="ctr"/>
                      <a:r>
                        <a:rPr lang="pt-BR" sz="1400" u="none" strike="noStrike">
                          <a:effectLst/>
                          <a:latin typeface="Poppins" panose="00000500000000000000" pitchFamily="2" charset="0"/>
                          <a:cs typeface="Poppins" panose="00000500000000000000" pitchFamily="2" charset="0"/>
                        </a:rPr>
                        <a:t>1002</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extLst>
                  <a:ext uri="{0D108BD9-81ED-4DB2-BD59-A6C34878D82A}">
                    <a16:rowId xmlns:a16="http://schemas.microsoft.com/office/drawing/2014/main" val="2260570453"/>
                  </a:ext>
                </a:extLst>
              </a:tr>
              <a:tr h="1053290">
                <a:tc>
                  <a:txBody>
                    <a:bodyPr/>
                    <a:lstStyle/>
                    <a:p>
                      <a:pPr algn="l" fontAlgn="ctr"/>
                      <a:r>
                        <a:rPr lang="pt-BR" sz="1400" u="none" strike="noStrike">
                          <a:effectLst/>
                          <a:latin typeface="Poppins" panose="00000500000000000000" pitchFamily="2" charset="0"/>
                          <a:cs typeface="Poppins" panose="00000500000000000000" pitchFamily="2" charset="0"/>
                        </a:rPr>
                        <a:t>3 - Recursos Arrecadados em Exercícios Anteriores</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a:effectLst/>
                          <a:latin typeface="Poppins" panose="00000500000000000000" pitchFamily="2" charset="0"/>
                          <a:cs typeface="Poppins" panose="00000500000000000000" pitchFamily="2" charset="0"/>
                        </a:rPr>
                        <a:t>050 - Recursos Próprios Livres da UO</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r" fontAlgn="ctr"/>
                      <a:r>
                        <a:rPr lang="pt-BR" sz="1400" u="none" strike="noStrike">
                          <a:effectLst/>
                          <a:latin typeface="Poppins" panose="00000500000000000000" pitchFamily="2" charset="0"/>
                          <a:cs typeface="Poppins" panose="00000500000000000000" pitchFamily="2" charset="0"/>
                        </a:rPr>
                        <a:t>3050</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extLst>
                  <a:ext uri="{0D108BD9-81ED-4DB2-BD59-A6C34878D82A}">
                    <a16:rowId xmlns:a16="http://schemas.microsoft.com/office/drawing/2014/main" val="4071282501"/>
                  </a:ext>
                </a:extLst>
              </a:tr>
              <a:tr h="1053290">
                <a:tc>
                  <a:txBody>
                    <a:bodyPr/>
                    <a:lstStyle/>
                    <a:p>
                      <a:pPr algn="l" fontAlgn="ctr"/>
                      <a:r>
                        <a:rPr lang="pt-BR" sz="1400" u="none" strike="noStrike">
                          <a:effectLst/>
                          <a:latin typeface="Poppins" panose="00000500000000000000" pitchFamily="2" charset="0"/>
                          <a:cs typeface="Poppins" panose="00000500000000000000" pitchFamily="2" charset="0"/>
                        </a:rPr>
                        <a:t>9 - Recursos Condicionados</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l" fontAlgn="ctr"/>
                      <a:r>
                        <a:rPr lang="pt-BR" sz="1400" u="none" strike="noStrike">
                          <a:effectLst/>
                          <a:latin typeface="Poppins" panose="00000500000000000000" pitchFamily="2" charset="0"/>
                          <a:cs typeface="Poppins" panose="00000500000000000000" pitchFamily="2" charset="0"/>
                        </a:rPr>
                        <a:t>054 - Benefícios do Regime Geral de Previdência Social</a:t>
                      </a:r>
                      <a:endParaRPr lang="pt-BR" sz="1400" b="0" i="0" u="none" strike="noStrike">
                        <a:solidFill>
                          <a:srgbClr val="000000"/>
                        </a:solidFill>
                        <a:effectLst/>
                        <a:latin typeface="Poppins" panose="00000500000000000000" pitchFamily="2" charset="0"/>
                        <a:cs typeface="Poppins" panose="00000500000000000000" pitchFamily="2" charset="0"/>
                      </a:endParaRPr>
                    </a:p>
                  </a:txBody>
                  <a:tcPr marL="6350" marR="6350" marT="6350" marB="0" anchor="ctr"/>
                </a:tc>
                <a:tc>
                  <a:txBody>
                    <a:bodyPr/>
                    <a:lstStyle/>
                    <a:p>
                      <a:pPr algn="r" fontAlgn="ctr"/>
                      <a:r>
                        <a:rPr lang="pt-BR" sz="1400" u="none" strike="noStrike" dirty="0">
                          <a:effectLst/>
                          <a:latin typeface="Poppins" panose="00000500000000000000" pitchFamily="2" charset="0"/>
                          <a:cs typeface="Poppins" panose="00000500000000000000" pitchFamily="2" charset="0"/>
                        </a:rPr>
                        <a:t>9054</a:t>
                      </a:r>
                      <a:endParaRPr lang="pt-BR" sz="1400" b="0" i="0" u="none" strike="noStrike" dirty="0">
                        <a:solidFill>
                          <a:srgbClr val="000000"/>
                        </a:solidFill>
                        <a:effectLst/>
                        <a:latin typeface="Poppins" panose="00000500000000000000" pitchFamily="2" charset="0"/>
                        <a:cs typeface="Poppins" panose="00000500000000000000" pitchFamily="2" charset="0"/>
                      </a:endParaRPr>
                    </a:p>
                  </a:txBody>
                  <a:tcPr marL="6350" marR="6350" marT="6350" marB="0" anchor="ctr"/>
                </a:tc>
                <a:extLst>
                  <a:ext uri="{0D108BD9-81ED-4DB2-BD59-A6C34878D82A}">
                    <a16:rowId xmlns:a16="http://schemas.microsoft.com/office/drawing/2014/main" val="1759782803"/>
                  </a:ext>
                </a:extLst>
              </a:tr>
            </a:tbl>
          </a:graphicData>
        </a:graphic>
      </p:graphicFrame>
      <p:pic>
        <p:nvPicPr>
          <p:cNvPr id="13" name="Câmera 12">
            <a:extLst>
              <a:ext uri="{FF2B5EF4-FFF2-40B4-BE49-F238E27FC236}">
                <a16:creationId xmlns:a16="http://schemas.microsoft.com/office/drawing/2014/main" id="{694178BF-5074-04A7-9FCD-0CB60EDA4D93}"/>
              </a:ext>
            </a:extLst>
          </p:cNvPr>
          <p:cNvPicPr>
            <a:picLocks noChangeAspect="1"/>
            <a:extLst>
              <a:ext uri="{51228E76-BA90-4043-B771-695A4F85340A}">
                <alf:liveFeedProps xmlns:alf="http://schemas.microsoft.com/office/drawing/2021/livefeed"/>
              </a:ext>
            </a:extLst>
          </p:cNvPicPr>
          <p:nvPr/>
        </p:nvPicPr>
        <p:blipFill>
          <a:blip r:embed="rId3">
            <a:extLst>
              <a:ext uri="{96DAC541-7B7A-43D3-8B79-37D633B846F1}">
                <asvg:svgBlip xmlns:asvg="http://schemas.microsoft.com/office/drawing/2016/SVG/main" r:embed="rId4"/>
              </a:ext>
            </a:extLst>
          </a:blip>
          <a:stretch>
            <a:fillRect/>
          </a:stretch>
        </p:blipFill>
        <p:spPr>
          <a:xfrm>
            <a:off x="14134825" y="675259"/>
            <a:ext cx="1710000" cy="1710000"/>
          </a:xfrm>
          <a:prstGeom prst="ellipse">
            <a:avLst/>
          </a:prstGeom>
        </p:spPr>
      </p:pic>
    </p:spTree>
    <p:extLst>
      <p:ext uri="{BB962C8B-B14F-4D97-AF65-F5344CB8AC3E}">
        <p14:creationId xmlns:p14="http://schemas.microsoft.com/office/powerpoint/2010/main" val="22787972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7B7D403B-8F8F-EB6A-58FE-198B707105C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2002D55-12D1-C981-BE22-FA766576E13D}"/>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BA0916D8-F95A-40EC-189E-5A71B52D8F80}"/>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0AEEFA42-88EC-FF4B-EFD4-2E905D24C85B}"/>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69676913-8851-922B-6E5A-36FF6D12B7C9}"/>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75DCF97C-55E2-0C11-AF8E-67DBB55E1C47}"/>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6F556158-0B9E-EFDB-2859-620972D3A8C5}"/>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80E0B80F-1BF8-E531-352D-40B4C4B9F581}"/>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A2EA87A3-13B1-8A8A-004C-D018C8E13DFC}"/>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6F2B6B9D-67B5-8DD7-1219-0E65EF4E0EA2}"/>
              </a:ext>
            </a:extLst>
          </p:cNvPr>
          <p:cNvSpPr txBox="1"/>
          <p:nvPr/>
        </p:nvSpPr>
        <p:spPr>
          <a:xfrm>
            <a:off x="1324132" y="2462012"/>
            <a:ext cx="16506668" cy="3777316"/>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Etapas da Receita Orçamentária</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Previsão</a:t>
            </a:r>
            <a:r>
              <a:rPr lang="pt-BR" sz="2000" dirty="0">
                <a:latin typeface="Poppins" panose="00000500000000000000" pitchFamily="2" charset="0"/>
                <a:ea typeface="Aptos" panose="020B0004020202020204" pitchFamily="34" charset="0"/>
                <a:cs typeface="Poppins" panose="00000500000000000000" pitchFamily="2" charset="0"/>
              </a:rPr>
              <a:t> - Estimativa das receitas a serem arrecadadas;</a:t>
            </a: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Lançamento</a:t>
            </a:r>
            <a:r>
              <a:rPr lang="pt-BR" sz="2000" dirty="0">
                <a:latin typeface="Poppins" panose="00000500000000000000" pitchFamily="2" charset="0"/>
                <a:ea typeface="Aptos" panose="020B0004020202020204" pitchFamily="34" charset="0"/>
                <a:cs typeface="Poppins" panose="00000500000000000000" pitchFamily="2" charset="0"/>
              </a:rPr>
              <a:t> - Formalização do direito de crédito (obrigação);</a:t>
            </a: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Arrecadação</a:t>
            </a:r>
            <a:r>
              <a:rPr lang="pt-BR" sz="2000" dirty="0">
                <a:latin typeface="Poppins" panose="00000500000000000000" pitchFamily="2" charset="0"/>
                <a:ea typeface="Aptos" panose="020B0004020202020204" pitchFamily="34" charset="0"/>
                <a:cs typeface="Poppins" panose="00000500000000000000" pitchFamily="2" charset="0"/>
              </a:rPr>
              <a:t> - Pagamento da receita pelo contribuinte;</a:t>
            </a: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Recolhimento</a:t>
            </a:r>
            <a:r>
              <a:rPr lang="pt-BR" sz="2000" dirty="0">
                <a:latin typeface="Poppins" panose="00000500000000000000" pitchFamily="2" charset="0"/>
                <a:ea typeface="Aptos" panose="020B0004020202020204" pitchFamily="34" charset="0"/>
                <a:cs typeface="Poppins" panose="00000500000000000000" pitchFamily="2" charset="0"/>
              </a:rPr>
              <a:t> - Transferência dos valores para as contas públicas.</a:t>
            </a:r>
          </a:p>
        </p:txBody>
      </p:sp>
      <p:pic>
        <p:nvPicPr>
          <p:cNvPr id="17" name="Imagem 16" descr="Interface gráfica do usuário&#10;&#10;Descrição gerada automaticamente com confiança baixa">
            <a:extLst>
              <a:ext uri="{FF2B5EF4-FFF2-40B4-BE49-F238E27FC236}">
                <a16:creationId xmlns:a16="http://schemas.microsoft.com/office/drawing/2014/main" id="{3A9B3313-80FC-7B2F-F47D-9CF3A0AC84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7891" y="6791225"/>
            <a:ext cx="17019150" cy="2810246"/>
          </a:xfrm>
          <a:prstGeom prst="rect">
            <a:avLst/>
          </a:prstGeom>
        </p:spPr>
      </p:pic>
      <p:sp>
        <p:nvSpPr>
          <p:cNvPr id="19" name="CaixaDeTexto 18">
            <a:extLst>
              <a:ext uri="{FF2B5EF4-FFF2-40B4-BE49-F238E27FC236}">
                <a16:creationId xmlns:a16="http://schemas.microsoft.com/office/drawing/2014/main" id="{75F5F504-1124-BAE0-8ABB-04FE7F8C3846}"/>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0" name="Câmera 9">
            <a:extLst>
              <a:ext uri="{FF2B5EF4-FFF2-40B4-BE49-F238E27FC236}">
                <a16:creationId xmlns:a16="http://schemas.microsoft.com/office/drawing/2014/main" id="{FE6C03ED-1A09-F838-E4F5-69A849B3EFF0}"/>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16232" y="2462012"/>
            <a:ext cx="1710000" cy="1710000"/>
          </a:xfrm>
          <a:prstGeom prst="ellipse">
            <a:avLst/>
          </a:prstGeom>
        </p:spPr>
      </p:pic>
    </p:spTree>
    <p:extLst>
      <p:ext uri="{BB962C8B-B14F-4D97-AF65-F5344CB8AC3E}">
        <p14:creationId xmlns:p14="http://schemas.microsoft.com/office/powerpoint/2010/main" val="6906536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1679AB20-59A5-A5DC-ED08-31CBC1E598D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CF3AE30-833F-C47E-D6AB-349D9668E23A}"/>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0D810A71-1CD9-9ACA-2C0F-6ECDE0AB7A19}"/>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6A27F3BE-B113-2046-5D55-9DD74F489F8C}"/>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87E4001A-04AC-CA21-9745-296D3E53E701}"/>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8F034C71-A788-212D-3B4B-BB319BA261D7}"/>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3B75166D-E9EE-32C2-1352-EF787FAE7E78}"/>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1E6D4729-ED37-CE96-22A9-D7F0E20F29F4}"/>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79DC182D-5F13-DE35-FD2B-E2A8C144C399}"/>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3C858C4E-C5DF-A379-7336-E42EE6215788}"/>
              </a:ext>
            </a:extLst>
          </p:cNvPr>
          <p:cNvSpPr txBox="1"/>
          <p:nvPr/>
        </p:nvSpPr>
        <p:spPr>
          <a:xfrm>
            <a:off x="1201212" y="2781182"/>
            <a:ext cx="16506668" cy="6614631"/>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Medidas do Governo Frente à Arrecadação Inferior à LOA</a:t>
            </a:r>
          </a:p>
          <a:p>
            <a:pPr algn="just">
              <a:lnSpc>
                <a:spcPts val="4900"/>
              </a:lnSpc>
              <a:spcBef>
                <a:spcPct val="0"/>
              </a:spcBef>
            </a:pPr>
            <a:endParaRPr lang="pt-BR" sz="2600" b="1" dirty="0">
              <a:latin typeface="Poppins" panose="00000500000000000000" pitchFamily="2" charset="0"/>
              <a:ea typeface="Aptos" panose="020B0004020202020204" pitchFamily="34" charset="0"/>
              <a:cs typeface="Poppins" panose="00000500000000000000" pitchFamily="2" charset="0"/>
            </a:endParaRPr>
          </a:p>
          <a:p>
            <a:pPr marL="342900" indent="-342900" algn="just">
              <a:lnSpc>
                <a:spcPct val="150000"/>
              </a:lnSpc>
              <a:spcBef>
                <a:spcPct val="0"/>
              </a:spcBef>
              <a:spcAft>
                <a:spcPts val="1800"/>
              </a:spcAft>
              <a:buFont typeface="Arial" panose="020B0604020202020204" pitchFamily="34" charset="0"/>
              <a:buChar char="•"/>
            </a:pPr>
            <a:r>
              <a:rPr lang="pt-BR" sz="2000" b="1" dirty="0">
                <a:latin typeface="Poppins" panose="00000500000000000000" pitchFamily="2" charset="0"/>
                <a:ea typeface="Aptos" panose="020B0004020202020204" pitchFamily="34" charset="0"/>
                <a:cs typeface="Poppins" panose="00000500000000000000" pitchFamily="2" charset="0"/>
              </a:rPr>
              <a:t>Contingenciamento de Despesas </a:t>
            </a:r>
            <a:r>
              <a:rPr lang="pt-BR" sz="2000" dirty="0">
                <a:latin typeface="Poppins" panose="00000500000000000000" pitchFamily="2" charset="0"/>
                <a:ea typeface="Aptos" panose="020B0004020202020204" pitchFamily="34" charset="0"/>
                <a:cs typeface="Poppins" panose="00000500000000000000" pitchFamily="2" charset="0"/>
              </a:rPr>
              <a:t>- É a suspensão temporária de gastos autorizados no orçamento;</a:t>
            </a:r>
          </a:p>
          <a:p>
            <a:pPr marL="342900" indent="-342900" algn="just">
              <a:lnSpc>
                <a:spcPct val="150000"/>
              </a:lnSpc>
              <a:spcBef>
                <a:spcPct val="0"/>
              </a:spcBef>
              <a:spcAft>
                <a:spcPts val="1800"/>
              </a:spcAft>
              <a:buFont typeface="Arial" panose="020B0604020202020204" pitchFamily="34" charset="0"/>
              <a:buChar char="•"/>
            </a:pPr>
            <a:r>
              <a:rPr lang="pt-BR" sz="2000" b="1" dirty="0">
                <a:latin typeface="Poppins" panose="00000500000000000000" pitchFamily="2" charset="0"/>
                <a:ea typeface="Aptos" panose="020B0004020202020204" pitchFamily="34" charset="0"/>
                <a:cs typeface="Poppins" panose="00000500000000000000" pitchFamily="2" charset="0"/>
              </a:rPr>
              <a:t>Reavaliação e Revisão Orçamentária </a:t>
            </a:r>
            <a:r>
              <a:rPr lang="pt-BR" sz="2000" dirty="0">
                <a:latin typeface="Poppins" panose="00000500000000000000" pitchFamily="2" charset="0"/>
                <a:ea typeface="Aptos" panose="020B0004020202020204" pitchFamily="34" charset="0"/>
                <a:cs typeface="Poppins" panose="00000500000000000000" pitchFamily="2" charset="0"/>
              </a:rPr>
              <a:t>- Reestimativa de receitas e Revisão de despesas;</a:t>
            </a:r>
          </a:p>
          <a:p>
            <a:pPr marL="342900" indent="-342900" algn="just">
              <a:lnSpc>
                <a:spcPct val="150000"/>
              </a:lnSpc>
              <a:spcBef>
                <a:spcPct val="0"/>
              </a:spcBef>
              <a:spcAft>
                <a:spcPts val="1800"/>
              </a:spcAft>
              <a:buFont typeface="Arial" panose="020B0604020202020204" pitchFamily="34" charset="0"/>
              <a:buChar char="•"/>
            </a:pPr>
            <a:r>
              <a:rPr lang="pt-BR" sz="2000" b="1" dirty="0">
                <a:latin typeface="Poppins" panose="00000500000000000000" pitchFamily="2" charset="0"/>
                <a:ea typeface="Aptos" panose="020B0004020202020204" pitchFamily="34" charset="0"/>
                <a:cs typeface="Poppins" panose="00000500000000000000" pitchFamily="2" charset="0"/>
              </a:rPr>
              <a:t>Créditos Orçamentários Adicionais </a:t>
            </a:r>
            <a:r>
              <a:rPr lang="pt-BR" sz="2000" dirty="0">
                <a:latin typeface="Poppins" panose="00000500000000000000" pitchFamily="2" charset="0"/>
                <a:ea typeface="Aptos" panose="020B0004020202020204" pitchFamily="34" charset="0"/>
                <a:cs typeface="Poppins" panose="00000500000000000000" pitchFamily="2" charset="0"/>
              </a:rPr>
              <a:t>- Suplementação por superávit financeiro e Anulação de dotações;</a:t>
            </a:r>
          </a:p>
          <a:p>
            <a:pPr marL="342900" indent="-342900" algn="just">
              <a:lnSpc>
                <a:spcPct val="150000"/>
              </a:lnSpc>
              <a:spcBef>
                <a:spcPct val="0"/>
              </a:spcBef>
              <a:spcAft>
                <a:spcPts val="1800"/>
              </a:spcAft>
              <a:buFont typeface="Arial" panose="020B0604020202020204" pitchFamily="34" charset="0"/>
              <a:buChar char="•"/>
            </a:pPr>
            <a:r>
              <a:rPr lang="pt-BR" sz="2000" b="1" dirty="0">
                <a:latin typeface="Poppins" panose="00000500000000000000" pitchFamily="2" charset="0"/>
                <a:ea typeface="Aptos" panose="020B0004020202020204" pitchFamily="34" charset="0"/>
                <a:cs typeface="Poppins" panose="00000500000000000000" pitchFamily="2" charset="0"/>
              </a:rPr>
              <a:t>Aumento de Receitas </a:t>
            </a:r>
            <a:r>
              <a:rPr lang="pt-BR" sz="2000" dirty="0">
                <a:latin typeface="Poppins" panose="00000500000000000000" pitchFamily="2" charset="0"/>
                <a:ea typeface="Aptos" panose="020B0004020202020204" pitchFamily="34" charset="0"/>
                <a:cs typeface="Poppins" panose="00000500000000000000" pitchFamily="2" charset="0"/>
              </a:rPr>
              <a:t>- Aperfeiçoamento na arrecadação tributária, Venda de ativos públicos e Aumento de impostos ou criação de novos tributos;</a:t>
            </a:r>
          </a:p>
          <a:p>
            <a:pPr marL="342900" indent="-342900" algn="just">
              <a:lnSpc>
                <a:spcPct val="150000"/>
              </a:lnSpc>
              <a:spcBef>
                <a:spcPct val="0"/>
              </a:spcBef>
              <a:spcAft>
                <a:spcPts val="1800"/>
              </a:spcAft>
              <a:buFont typeface="Arial" panose="020B0604020202020204" pitchFamily="34" charset="0"/>
              <a:buChar char="•"/>
            </a:pPr>
            <a:r>
              <a:rPr lang="pt-BR" sz="2000" b="1" dirty="0">
                <a:latin typeface="Poppins" panose="00000500000000000000" pitchFamily="2" charset="0"/>
                <a:ea typeface="Aptos" panose="020B0004020202020204" pitchFamily="34" charset="0"/>
                <a:cs typeface="Poppins" panose="00000500000000000000" pitchFamily="2" charset="0"/>
              </a:rPr>
              <a:t>Emissão de Títulos Públicos </a:t>
            </a:r>
            <a:r>
              <a:rPr lang="pt-BR" sz="2000" dirty="0">
                <a:latin typeface="Poppins" panose="00000500000000000000" pitchFamily="2" charset="0"/>
                <a:ea typeface="Aptos" panose="020B0004020202020204" pitchFamily="34" charset="0"/>
                <a:cs typeface="Poppins" panose="00000500000000000000" pitchFamily="2" charset="0"/>
              </a:rPr>
              <a:t>- O governo pode emitir títulos públicos para captar recursos no mercado financeiro e financiar o déficit;</a:t>
            </a:r>
          </a:p>
          <a:p>
            <a:pPr marL="342900" indent="-342900" algn="just">
              <a:lnSpc>
                <a:spcPct val="150000"/>
              </a:lnSpc>
              <a:spcBef>
                <a:spcPct val="0"/>
              </a:spcBef>
              <a:spcAft>
                <a:spcPts val="1800"/>
              </a:spcAft>
              <a:buFont typeface="Arial" panose="020B0604020202020204" pitchFamily="34" charset="0"/>
              <a:buChar char="•"/>
            </a:pPr>
            <a:r>
              <a:rPr lang="pt-BR" sz="2000" b="1" dirty="0">
                <a:latin typeface="Poppins" panose="00000500000000000000" pitchFamily="2" charset="0"/>
                <a:ea typeface="Aptos" panose="020B0004020202020204" pitchFamily="34" charset="0"/>
                <a:cs typeface="Poppins" panose="00000500000000000000" pitchFamily="2" charset="0"/>
              </a:rPr>
              <a:t>Renegociação de Dívidas </a:t>
            </a:r>
            <a:r>
              <a:rPr lang="pt-BR" sz="2000" dirty="0">
                <a:latin typeface="Poppins" panose="00000500000000000000" pitchFamily="2" charset="0"/>
                <a:ea typeface="Aptos" panose="020B0004020202020204" pitchFamily="34" charset="0"/>
                <a:cs typeface="Poppins" panose="00000500000000000000" pitchFamily="2" charset="0"/>
              </a:rPr>
              <a:t>- Negociação com credores ou outros entes federativos para postergar ou alongar prazos de pagamentos</a:t>
            </a:r>
          </a:p>
        </p:txBody>
      </p:sp>
      <p:sp>
        <p:nvSpPr>
          <p:cNvPr id="19" name="CaixaDeTexto 18">
            <a:extLst>
              <a:ext uri="{FF2B5EF4-FFF2-40B4-BE49-F238E27FC236}">
                <a16:creationId xmlns:a16="http://schemas.microsoft.com/office/drawing/2014/main" id="{D051859E-7A77-7F83-ABCF-3EF8B44E0CA3}"/>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0" name="Câmera 9">
            <a:extLst>
              <a:ext uri="{FF2B5EF4-FFF2-40B4-BE49-F238E27FC236}">
                <a16:creationId xmlns:a16="http://schemas.microsoft.com/office/drawing/2014/main" id="{977247E1-9E16-E8D0-A382-ED0162F04DDE}"/>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59200" y="2476500"/>
            <a:ext cx="1710000" cy="1710000"/>
          </a:xfrm>
          <a:prstGeom prst="ellipse">
            <a:avLst/>
          </a:prstGeom>
        </p:spPr>
      </p:pic>
    </p:spTree>
    <p:extLst>
      <p:ext uri="{BB962C8B-B14F-4D97-AF65-F5344CB8AC3E}">
        <p14:creationId xmlns:p14="http://schemas.microsoft.com/office/powerpoint/2010/main" val="39941637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B9A0AAE5-C9EF-C771-6E85-3960809F455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041DADB-3B5A-8BE2-C33F-43DABC8B35FB}"/>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1BACF3F8-7211-ED05-764E-9442BCE9D3C1}"/>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81BE9610-BD87-56F0-81F3-AF1A3643FCCB}"/>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E86769ED-A510-1E7F-75A3-E9585CC29EB6}"/>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AA87A166-DD78-997C-D862-26A8C2033A07}"/>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94150C69-E19B-3CF1-3E86-E55E539D949D}"/>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5BC02022-79DF-D90B-DAE6-A532D8C627DA}"/>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CD5C35B2-A742-6911-825C-9109DC103092}"/>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04E4D730-A15C-4885-C8C3-CA264AFBACF2}"/>
              </a:ext>
            </a:extLst>
          </p:cNvPr>
          <p:cNvSpPr txBox="1"/>
          <p:nvPr/>
        </p:nvSpPr>
        <p:spPr>
          <a:xfrm>
            <a:off x="1245328" y="2513134"/>
            <a:ext cx="16506668" cy="7048083"/>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Medidas do Governo Frente à Arrecadação Inferior à LOA</a:t>
            </a:r>
          </a:p>
          <a:p>
            <a:pPr algn="just">
              <a:lnSpc>
                <a:spcPct val="150000"/>
              </a:lnSpc>
              <a:spcBef>
                <a:spcPct val="0"/>
              </a:spcBef>
              <a:spcAft>
                <a:spcPts val="1800"/>
              </a:spcAft>
            </a:pPr>
            <a:endParaRPr lang="pt-BR" sz="2600" b="1"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spcAft>
                <a:spcPts val="1800"/>
              </a:spcAft>
            </a:pPr>
            <a:r>
              <a:rPr lang="pt-BR" sz="2000" b="1" dirty="0">
                <a:latin typeface="Poppins" panose="00000500000000000000" pitchFamily="2" charset="0"/>
                <a:ea typeface="Aptos" panose="020B0004020202020204" pitchFamily="34" charset="0"/>
                <a:cs typeface="Poppins" panose="00000500000000000000" pitchFamily="2" charset="0"/>
              </a:rPr>
              <a:t>Redução de Subsídios e Benefícios Fiscais </a:t>
            </a:r>
            <a:r>
              <a:rPr lang="pt-BR" sz="2000" dirty="0">
                <a:latin typeface="Poppins" panose="00000500000000000000" pitchFamily="2" charset="0"/>
                <a:ea typeface="Aptos" panose="020B0004020202020204" pitchFamily="34" charset="0"/>
                <a:cs typeface="Poppins" panose="00000500000000000000" pitchFamily="2" charset="0"/>
              </a:rPr>
              <a:t>- Revisão de isenções fiscais e subsídios concedidos a setores econômicos;</a:t>
            </a:r>
          </a:p>
          <a:p>
            <a:pPr algn="just">
              <a:lnSpc>
                <a:spcPct val="150000"/>
              </a:lnSpc>
              <a:spcBef>
                <a:spcPct val="0"/>
              </a:spcBef>
              <a:spcAft>
                <a:spcPts val="1800"/>
              </a:spcAft>
            </a:pPr>
            <a:r>
              <a:rPr lang="pt-BR" sz="2000" b="1" dirty="0">
                <a:latin typeface="Poppins" panose="00000500000000000000" pitchFamily="2" charset="0"/>
                <a:ea typeface="Aptos" panose="020B0004020202020204" pitchFamily="34" charset="0"/>
                <a:cs typeface="Poppins" panose="00000500000000000000" pitchFamily="2" charset="0"/>
              </a:rPr>
              <a:t>Suspensão de Contratações e Nomeações </a:t>
            </a:r>
            <a:r>
              <a:rPr lang="pt-BR" sz="2000" dirty="0">
                <a:latin typeface="Poppins" panose="00000500000000000000" pitchFamily="2" charset="0"/>
                <a:ea typeface="Aptos" panose="020B0004020202020204" pitchFamily="34" charset="0"/>
                <a:cs typeface="Poppins" panose="00000500000000000000" pitchFamily="2" charset="0"/>
              </a:rPr>
              <a:t>- Congelamento de concursos públicos, suspensão de contratações e nomeações para cargos públicos e Restrição à criação de novos cargos e funções públicas;</a:t>
            </a:r>
          </a:p>
          <a:p>
            <a:pPr algn="just">
              <a:lnSpc>
                <a:spcPct val="150000"/>
              </a:lnSpc>
              <a:spcBef>
                <a:spcPct val="0"/>
              </a:spcBef>
              <a:spcAft>
                <a:spcPts val="1800"/>
              </a:spcAft>
            </a:pPr>
            <a:r>
              <a:rPr lang="pt-BR" sz="2000" b="1" dirty="0">
                <a:latin typeface="Poppins" panose="00000500000000000000" pitchFamily="2" charset="0"/>
                <a:ea typeface="Aptos" panose="020B0004020202020204" pitchFamily="34" charset="0"/>
                <a:cs typeface="Poppins" panose="00000500000000000000" pitchFamily="2" charset="0"/>
              </a:rPr>
              <a:t>Utilização de Fundos Públicos </a:t>
            </a:r>
            <a:r>
              <a:rPr lang="pt-BR" sz="2000" dirty="0">
                <a:latin typeface="Poppins" panose="00000500000000000000" pitchFamily="2" charset="0"/>
                <a:ea typeface="Aptos" panose="020B0004020202020204" pitchFamily="34" charset="0"/>
                <a:cs typeface="Poppins" panose="00000500000000000000" pitchFamily="2" charset="0"/>
              </a:rPr>
              <a:t>- O governo pode recorrer a recursos de fundos públicos com superávit financeiro, como o Fundo de Garantia do Tempo de Serviço (FGTS) ou o Fundo Nacional de Desenvolvimento da Educação (FNDE), se permitido por lei;</a:t>
            </a:r>
          </a:p>
          <a:p>
            <a:pPr algn="just">
              <a:lnSpc>
                <a:spcPct val="150000"/>
              </a:lnSpc>
              <a:spcBef>
                <a:spcPct val="0"/>
              </a:spcBef>
              <a:spcAft>
                <a:spcPts val="1800"/>
              </a:spcAft>
            </a:pPr>
            <a:r>
              <a:rPr lang="pt-BR" sz="2000" b="1" dirty="0">
                <a:latin typeface="Poppins" panose="00000500000000000000" pitchFamily="2" charset="0"/>
                <a:ea typeface="Aptos" panose="020B0004020202020204" pitchFamily="34" charset="0"/>
                <a:cs typeface="Poppins" panose="00000500000000000000" pitchFamily="2" charset="0"/>
              </a:rPr>
              <a:t>Negociação com o Congresso Nacional </a:t>
            </a:r>
            <a:r>
              <a:rPr lang="pt-BR" sz="2000" dirty="0">
                <a:latin typeface="Poppins" panose="00000500000000000000" pitchFamily="2" charset="0"/>
                <a:ea typeface="Aptos" panose="020B0004020202020204" pitchFamily="34" charset="0"/>
                <a:cs typeface="Poppins" panose="00000500000000000000" pitchFamily="2" charset="0"/>
              </a:rPr>
              <a:t>- Enviar propostas de ajustes ao Congresso, como: Revisão de prioridades no orçamento e Propostas de reforma tributária ou administrativa para reduzir despesas obrigatórias;</a:t>
            </a:r>
          </a:p>
          <a:p>
            <a:pPr algn="just">
              <a:lnSpc>
                <a:spcPct val="150000"/>
              </a:lnSpc>
              <a:spcBef>
                <a:spcPct val="0"/>
              </a:spcBef>
              <a:spcAft>
                <a:spcPts val="1800"/>
              </a:spcAft>
            </a:pPr>
            <a:r>
              <a:rPr lang="pt-BR" sz="2000" b="1" dirty="0">
                <a:latin typeface="Poppins" panose="00000500000000000000" pitchFamily="2" charset="0"/>
                <a:ea typeface="Aptos" panose="020B0004020202020204" pitchFamily="34" charset="0"/>
                <a:cs typeface="Poppins" panose="00000500000000000000" pitchFamily="2" charset="0"/>
              </a:rPr>
              <a:t>Restrições por Meio da Lei de Responsabilidade Fiscal </a:t>
            </a:r>
            <a:r>
              <a:rPr lang="pt-BR" sz="2000" dirty="0">
                <a:latin typeface="Poppins" panose="00000500000000000000" pitchFamily="2" charset="0"/>
                <a:ea typeface="Aptos" panose="020B0004020202020204" pitchFamily="34" charset="0"/>
                <a:cs typeface="Poppins" panose="00000500000000000000" pitchFamily="2" charset="0"/>
              </a:rPr>
              <a:t>- De acordo com a LRF, o governo deve adotar medidas preventivas para evitar descontrole fiscal: Bloqueio de dotações orçamentárias quando a receita não atinge a meta fiscal e Controle sobre despesas com pessoal;</a:t>
            </a:r>
          </a:p>
        </p:txBody>
      </p:sp>
      <p:sp>
        <p:nvSpPr>
          <p:cNvPr id="19" name="CaixaDeTexto 18">
            <a:extLst>
              <a:ext uri="{FF2B5EF4-FFF2-40B4-BE49-F238E27FC236}">
                <a16:creationId xmlns:a16="http://schemas.microsoft.com/office/drawing/2014/main" id="{D3476B54-AC5B-4C60-F23E-68D6F465F36B}"/>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0" name="Câmera 9">
            <a:extLst>
              <a:ext uri="{FF2B5EF4-FFF2-40B4-BE49-F238E27FC236}">
                <a16:creationId xmlns:a16="http://schemas.microsoft.com/office/drawing/2014/main" id="{7178354A-51CC-934F-0254-E3D929438096}"/>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59200" y="2443489"/>
            <a:ext cx="1710000" cy="1710000"/>
          </a:xfrm>
          <a:prstGeom prst="ellipse">
            <a:avLst/>
          </a:prstGeom>
        </p:spPr>
      </p:pic>
    </p:spTree>
    <p:extLst>
      <p:ext uri="{BB962C8B-B14F-4D97-AF65-F5344CB8AC3E}">
        <p14:creationId xmlns:p14="http://schemas.microsoft.com/office/powerpoint/2010/main" val="14566769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F2EDA641-0D26-6CC6-8233-82C22B629B2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2A2EC5F-0FAE-72D5-3F17-2D884B260B6E}"/>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5290A30A-1042-680E-B07D-FDA4AB500892}"/>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F326F8B8-F684-124E-12BC-CEA20681D8D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BBB2F24B-0B04-6947-0046-314BFFA1572D}"/>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1477C720-EFDE-BB97-0469-F9EB7B7FE4E5}"/>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F42AD892-AEF6-A5F4-479E-961E23E24CA9}"/>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7716B5C5-B18D-BEFB-C920-4FAA6FEFEDA6}"/>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3D2DE30A-4769-9510-CB05-E0752C762BF8}"/>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77A5FEDE-6582-3A41-6404-2115670E204B}"/>
              </a:ext>
            </a:extLst>
          </p:cNvPr>
          <p:cNvSpPr txBox="1"/>
          <p:nvPr/>
        </p:nvSpPr>
        <p:spPr>
          <a:xfrm>
            <a:off x="1324132" y="2462012"/>
            <a:ext cx="16506668" cy="662810"/>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Medidas do Governo Frente à Arrecadação Inferior à LOA</a:t>
            </a:r>
          </a:p>
        </p:txBody>
      </p:sp>
      <p:sp>
        <p:nvSpPr>
          <p:cNvPr id="19" name="CaixaDeTexto 18">
            <a:extLst>
              <a:ext uri="{FF2B5EF4-FFF2-40B4-BE49-F238E27FC236}">
                <a16:creationId xmlns:a16="http://schemas.microsoft.com/office/drawing/2014/main" id="{86436F4B-820F-7412-481A-46410AF0CC4A}"/>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1" name="Imagem 10" descr="Interface gráfica do usuário, Texto, Aplicativo, Email&#10;&#10;Descrição gerada automaticamente">
            <a:extLst>
              <a:ext uri="{FF2B5EF4-FFF2-40B4-BE49-F238E27FC236}">
                <a16:creationId xmlns:a16="http://schemas.microsoft.com/office/drawing/2014/main" id="{91FD3BF4-F4DB-E3EA-573F-989203A4B1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200" y="3259214"/>
            <a:ext cx="11049000" cy="6912221"/>
          </a:xfrm>
          <a:prstGeom prst="rect">
            <a:avLst/>
          </a:prstGeom>
        </p:spPr>
      </p:pic>
      <p:pic>
        <p:nvPicPr>
          <p:cNvPr id="10" name="Câmera 9">
            <a:extLst>
              <a:ext uri="{FF2B5EF4-FFF2-40B4-BE49-F238E27FC236}">
                <a16:creationId xmlns:a16="http://schemas.microsoft.com/office/drawing/2014/main" id="{5866A4B7-ADB5-28F1-FB68-41A78E93BC26}"/>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16232" y="2462012"/>
            <a:ext cx="1710000" cy="1710000"/>
          </a:xfrm>
          <a:prstGeom prst="ellipse">
            <a:avLst/>
          </a:prstGeom>
        </p:spPr>
      </p:pic>
    </p:spTree>
    <p:extLst>
      <p:ext uri="{BB962C8B-B14F-4D97-AF65-F5344CB8AC3E}">
        <p14:creationId xmlns:p14="http://schemas.microsoft.com/office/powerpoint/2010/main" val="10654076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p:cNvGrpSpPr/>
        <p:nvPr/>
      </p:nvGrpSpPr>
      <p:grpSpPr>
        <a:xfrm>
          <a:off x="0" y="0"/>
          <a:ext cx="0" cy="0"/>
          <a:chOff x="0" y="0"/>
          <a:chExt cx="0" cy="0"/>
        </a:xfrm>
      </p:grpSpPr>
      <p:grpSp>
        <p:nvGrpSpPr>
          <p:cNvPr id="2" name="Group 2"/>
          <p:cNvGrpSpPr/>
          <p:nvPr/>
        </p:nvGrpSpPr>
        <p:grpSpPr>
          <a:xfrm>
            <a:off x="0" y="-496214"/>
            <a:ext cx="1028700" cy="11372437"/>
            <a:chOff x="0" y="0"/>
            <a:chExt cx="270933" cy="2995210"/>
          </a:xfrm>
        </p:grpSpPr>
        <p:sp>
          <p:nvSpPr>
            <p:cNvPr id="3" name="Freeform 3"/>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612792" y="824289"/>
            <a:ext cx="14404992" cy="1087611"/>
            <a:chOff x="0" y="0"/>
            <a:chExt cx="2569690" cy="286449"/>
          </a:xfrm>
        </p:grpSpPr>
        <p:sp>
          <p:nvSpPr>
            <p:cNvPr id="6" name="Freeform 6"/>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0" name="CaixaDeTexto 9">
            <a:extLst>
              <a:ext uri="{FF2B5EF4-FFF2-40B4-BE49-F238E27FC236}">
                <a16:creationId xmlns:a16="http://schemas.microsoft.com/office/drawing/2014/main" id="{1B6ACEB7-291A-2C5C-5DCF-76797027B7DD}"/>
              </a:ext>
            </a:extLst>
          </p:cNvPr>
          <p:cNvSpPr txBox="1"/>
          <p:nvPr/>
        </p:nvSpPr>
        <p:spPr>
          <a:xfrm>
            <a:off x="1641492" y="2682269"/>
            <a:ext cx="15960708" cy="6919202"/>
          </a:xfrm>
          <a:prstGeom prst="rect">
            <a:avLst/>
          </a:prstGeom>
          <a:noFill/>
        </p:spPr>
        <p:txBody>
          <a:bodyPr wrap="square">
            <a:spAutoFit/>
          </a:bodyPr>
          <a:lstStyle/>
          <a:p>
            <a:pPr algn="just">
              <a:lnSpc>
                <a:spcPts val="4900"/>
              </a:lnSpc>
              <a:spcBef>
                <a:spcPct val="0"/>
              </a:spcBef>
            </a:pPr>
            <a:r>
              <a:rPr lang="pt-BR" sz="2600" b="1" dirty="0">
                <a:effectLst/>
                <a:latin typeface="Poppins" panose="00000500000000000000" pitchFamily="2" charset="0"/>
                <a:ea typeface="Aptos" panose="020B0004020202020204" pitchFamily="34" charset="0"/>
                <a:cs typeface="Poppins" panose="00000500000000000000" pitchFamily="2" charset="0"/>
              </a:rPr>
              <a:t>Objetivos:</a:t>
            </a:r>
          </a:p>
          <a:p>
            <a:pPr algn="just">
              <a:lnSpc>
                <a:spcPts val="4900"/>
              </a:lnSpc>
              <a:spcBef>
                <a:spcPct val="0"/>
              </a:spcBef>
            </a:pPr>
            <a:endParaRPr lang="pt-BR" sz="2000" b="1" dirty="0">
              <a:effectLst/>
              <a:latin typeface="Poppins" panose="00000500000000000000" pitchFamily="2" charset="0"/>
              <a:ea typeface="Aptos" panose="020B0004020202020204" pitchFamily="34" charset="0"/>
              <a:cs typeface="Poppins" panose="00000500000000000000" pitchFamily="2" charset="0"/>
            </a:endParaRP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Proporcionar conhecimento sobre os diferentes tipos de receitas públicas e suas classificações;</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Capacitar os participantes a reconhecerem as principais fontes de receitas próprias disponíveis às instituições públicas;</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Ensinar metodologias para estimativa e reestimativa de receitas de forma assertiva, com base em dados e análises realistas;</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Apresentar os fluxos de estimativas e reestimativas, evidenciando as etapas desde a projeção das unidades acadêmicas e administrativas até a aprovação/reprovação pela Secretaria de Orçamento Federal;</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Mostrar como a Coordenação de Planejamento Orçamentário/Diplan realiza o acompanhamento da arrecadação e execução das Receitas Próprias.</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Compartilhar estratégias que favoreçam a otimização e a eficiência na captação de receitas;</a:t>
            </a:r>
          </a:p>
        </p:txBody>
      </p:sp>
      <p:sp>
        <p:nvSpPr>
          <p:cNvPr id="12" name="CaixaDeTexto 11">
            <a:extLst>
              <a:ext uri="{FF2B5EF4-FFF2-40B4-BE49-F238E27FC236}">
                <a16:creationId xmlns:a16="http://schemas.microsoft.com/office/drawing/2014/main" id="{3C4A92B5-29EB-97DC-AE91-2E11D0DBA52D}"/>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Oficina 8: Captação de Receitas Próprias</a:t>
            </a:r>
          </a:p>
        </p:txBody>
      </p:sp>
      <p:pic>
        <p:nvPicPr>
          <p:cNvPr id="11" name="Câmera 10">
            <a:extLst>
              <a:ext uri="{FF2B5EF4-FFF2-40B4-BE49-F238E27FC236}">
                <a16:creationId xmlns:a16="http://schemas.microsoft.com/office/drawing/2014/main" id="{FA9778ED-4EE6-2D6A-01E4-619085FA96FE}"/>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80929" y="2509796"/>
            <a:ext cx="1710000" cy="171000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2295411A-60E1-2626-39EF-FE47DD01735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BD25C02-81C1-1EA2-51D5-16E223A8BEBF}"/>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DA3C659D-B436-2D50-2A03-0C84E78AC3ED}"/>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1E265B90-E268-0165-57EB-629924E3AAB0}"/>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26E2B2BD-63B8-FBA7-32E1-E050AA1D204A}"/>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9B2FABB8-7946-FCBC-818B-A93B39AE8340}"/>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2CB6BDF2-74B7-9CD6-46DC-85312840B6B4}"/>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4B0CCFB2-0868-D76E-107D-E200726274B8}"/>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8651DEA7-6379-4B0E-230E-EA921B1190B4}"/>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996D28DC-3801-798F-ED1A-25FB6AD76051}"/>
              </a:ext>
            </a:extLst>
          </p:cNvPr>
          <p:cNvSpPr txBox="1"/>
          <p:nvPr/>
        </p:nvSpPr>
        <p:spPr>
          <a:xfrm>
            <a:off x="1225275" y="2682269"/>
            <a:ext cx="16506668" cy="6919202"/>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Definição de Receitas de Fontes Próprias</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São considerados Recursos Próprios os que têm origem no esforço próprio de órgãos e entidades da Administração Pública nas atividades de fornecimento de bens ou serviços facultativos e na exploração econômica do patrimônio próprio, remunerados por preço público, bem como o produto da aplicação financeira desses recursos.</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Os Recursos Próprios se distinguem de outras receitas públicas, como impostos, taxas ou contribuições, porque:</a:t>
            </a: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	Não são exigidos de forma compulsória;</a:t>
            </a: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	Resultam de uma relação contratual ou de exploração econômica;</a:t>
            </a: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	Geralmente, os valores arrecadados são vinculados à finalidade específica da unidade arrecadadora, diferentemente de impostos, que têm destinação genérica.</a:t>
            </a:r>
          </a:p>
        </p:txBody>
      </p:sp>
      <p:sp>
        <p:nvSpPr>
          <p:cNvPr id="11" name="CaixaDeTexto 10">
            <a:extLst>
              <a:ext uri="{FF2B5EF4-FFF2-40B4-BE49-F238E27FC236}">
                <a16:creationId xmlns:a16="http://schemas.microsoft.com/office/drawing/2014/main" id="{0BF4B172-6A6F-ECA5-FC08-9A643E3E28E0}"/>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2: Receitas Próprias</a:t>
            </a:r>
          </a:p>
        </p:txBody>
      </p:sp>
      <p:pic>
        <p:nvPicPr>
          <p:cNvPr id="10" name="Câmera 9">
            <a:extLst>
              <a:ext uri="{FF2B5EF4-FFF2-40B4-BE49-F238E27FC236}">
                <a16:creationId xmlns:a16="http://schemas.microsoft.com/office/drawing/2014/main" id="{C68CE35E-9F66-2234-F0DB-14CC02F681B0}"/>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578000" y="2447922"/>
            <a:ext cx="1710000" cy="1710000"/>
          </a:xfrm>
          <a:prstGeom prst="ellipse">
            <a:avLst/>
          </a:prstGeom>
        </p:spPr>
      </p:pic>
    </p:spTree>
    <p:extLst>
      <p:ext uri="{BB962C8B-B14F-4D97-AF65-F5344CB8AC3E}">
        <p14:creationId xmlns:p14="http://schemas.microsoft.com/office/powerpoint/2010/main" val="26516890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9D2D1D2E-D952-82CC-F2E4-198D17884A3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F5F3076-4A95-6FE5-3DEF-CD316BA0B7AC}"/>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DB3372ED-7EE1-2629-ABB4-F195FE944865}"/>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688A6EFB-EEDF-0A0F-E064-CA347ED47ACD}"/>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3715B1F5-9C33-241F-27C0-19268C77EFED}"/>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F885E8A3-23B4-0950-AA43-39CEA86E7A48}"/>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4FDAA076-AD3E-35E4-A240-0F9BB7F68E2B}"/>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7EE73477-D888-AD6D-2C5D-72470534F5C6}"/>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9B6DFD9C-637D-FA89-D51D-F29F39F30091}"/>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EA10AA60-AA8A-7C35-586B-7F9680AC4C39}"/>
              </a:ext>
            </a:extLst>
          </p:cNvPr>
          <p:cNvSpPr txBox="1"/>
          <p:nvPr/>
        </p:nvSpPr>
        <p:spPr>
          <a:xfrm>
            <a:off x="1225275" y="2238770"/>
            <a:ext cx="16506668" cy="7547579"/>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Exemplos práticos de Receitas Próprias</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1.	Universidades Públicas</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Cobrança de taxas por cursos de extensão, pós-graduação lato sensu ou eventos acadêmicos;</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Aluguel de imóveis pertencentes ao campus universitário para terceiros;</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Rendimentos financeiros de recursos próprios aplicados;</a:t>
            </a: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2.	Empresas Públicas e Autarquias</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Tarifas cobradas por serviços de transporte público;</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Receita gerada por concessões de espaços comerciais em aeroportos;</a:t>
            </a: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3.	Outros Órgãos</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Aluguel de terrenos ou imóveis públicos a empresas privadas;</a:t>
            </a:r>
          </a:p>
          <a:p>
            <a:pPr marL="342900" indent="-342900" algn="just">
              <a:lnSpc>
                <a:spcPts val="4900"/>
              </a:lnSpc>
              <a:spcBef>
                <a:spcPct val="0"/>
              </a:spcBef>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Rendimento obtido com investimentos de curto prazo de recursos disponíveis;</a:t>
            </a:r>
          </a:p>
        </p:txBody>
      </p:sp>
      <p:sp>
        <p:nvSpPr>
          <p:cNvPr id="11" name="CaixaDeTexto 10">
            <a:extLst>
              <a:ext uri="{FF2B5EF4-FFF2-40B4-BE49-F238E27FC236}">
                <a16:creationId xmlns:a16="http://schemas.microsoft.com/office/drawing/2014/main" id="{E135C0CD-691C-F799-2328-369D0FE2B565}"/>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2: Receitas Próprias</a:t>
            </a:r>
          </a:p>
        </p:txBody>
      </p:sp>
      <p:pic>
        <p:nvPicPr>
          <p:cNvPr id="10" name="Câmera 9">
            <a:extLst>
              <a:ext uri="{FF2B5EF4-FFF2-40B4-BE49-F238E27FC236}">
                <a16:creationId xmlns:a16="http://schemas.microsoft.com/office/drawing/2014/main" id="{9DDDA969-0B46-8C00-081B-4075B3A583A4}"/>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75672" y="2477901"/>
            <a:ext cx="1710000" cy="1710000"/>
          </a:xfrm>
          <a:prstGeom prst="ellipse">
            <a:avLst/>
          </a:prstGeom>
        </p:spPr>
      </p:pic>
    </p:spTree>
    <p:extLst>
      <p:ext uri="{BB962C8B-B14F-4D97-AF65-F5344CB8AC3E}">
        <p14:creationId xmlns:p14="http://schemas.microsoft.com/office/powerpoint/2010/main" val="26515394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DF829513-2266-21F7-C9E3-8F8380BD746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F30D3E1-C39D-27E5-9D09-DCECD5B33EF1}"/>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BA5B6E4A-404E-968C-B5DD-BC3A9BDFDBF6}"/>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DA47426F-7D4B-9DFC-FC1F-9F1FB389922A}"/>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3F827E60-AE3A-64EE-2B42-37C0CA6B51B4}"/>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D99C8DEF-B2FD-EA48-C53B-8B13185AF724}"/>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84F8AC2F-B0D5-8703-D824-220D52A7AA2E}"/>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46E60291-2E43-95F6-C02A-AF311E283E3B}"/>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2F4EB0F9-9784-BD43-0C6E-E9C543788DA8}"/>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EA15BC9B-9CBE-6C1E-3519-D1146ECF69FD}"/>
              </a:ext>
            </a:extLst>
          </p:cNvPr>
          <p:cNvSpPr txBox="1"/>
          <p:nvPr/>
        </p:nvSpPr>
        <p:spPr>
          <a:xfrm>
            <a:off x="1509098" y="2424165"/>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Receitas Próprias na Ufopa: Orçamento LOA x Valor Arrecadado</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8B1BE362-4B9D-7395-6E72-3F257B9CD4C7}"/>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2: Receitas Próprias</a:t>
            </a:r>
          </a:p>
        </p:txBody>
      </p:sp>
      <p:graphicFrame>
        <p:nvGraphicFramePr>
          <p:cNvPr id="11" name="Gráfico 10">
            <a:extLst>
              <a:ext uri="{FF2B5EF4-FFF2-40B4-BE49-F238E27FC236}">
                <a16:creationId xmlns:a16="http://schemas.microsoft.com/office/drawing/2014/main" id="{260AA0FC-DA4E-57E8-F024-7388184FC1BA}"/>
              </a:ext>
            </a:extLst>
          </p:cNvPr>
          <p:cNvGraphicFramePr>
            <a:graphicFrameLocks/>
          </p:cNvGraphicFramePr>
          <p:nvPr>
            <p:extLst>
              <p:ext uri="{D42A27DB-BD31-4B8C-83A1-F6EECF244321}">
                <p14:modId xmlns:p14="http://schemas.microsoft.com/office/powerpoint/2010/main" val="3935347046"/>
              </p:ext>
            </p:extLst>
          </p:nvPr>
        </p:nvGraphicFramePr>
        <p:xfrm>
          <a:off x="2514600" y="3568468"/>
          <a:ext cx="14050731" cy="6229727"/>
        </p:xfrm>
        <a:graphic>
          <a:graphicData uri="http://schemas.openxmlformats.org/drawingml/2006/chart">
            <c:chart xmlns:c="http://schemas.openxmlformats.org/drawingml/2006/chart" xmlns:r="http://schemas.openxmlformats.org/officeDocument/2006/relationships" r:id="rId4"/>
          </a:graphicData>
        </a:graphic>
      </p:graphicFrame>
      <p:sp>
        <p:nvSpPr>
          <p:cNvPr id="12" name="CaixaDeTexto 11">
            <a:extLst>
              <a:ext uri="{FF2B5EF4-FFF2-40B4-BE49-F238E27FC236}">
                <a16:creationId xmlns:a16="http://schemas.microsoft.com/office/drawing/2014/main" id="{80BBC7A2-5B11-8DDC-CA29-0005A51FEA50}"/>
              </a:ext>
            </a:extLst>
          </p:cNvPr>
          <p:cNvSpPr txBox="1"/>
          <p:nvPr/>
        </p:nvSpPr>
        <p:spPr>
          <a:xfrm>
            <a:off x="2819400" y="9798195"/>
            <a:ext cx="2010691" cy="304801"/>
          </a:xfrm>
          <a:prstGeom prst="rect">
            <a:avLst/>
          </a:prstGeom>
          <a:noFill/>
        </p:spPr>
        <p:txBody>
          <a:bodyPr wrap="square" rtlCol="0">
            <a:spAutoFit/>
          </a:bodyPr>
          <a:lstStyle/>
          <a:p>
            <a:r>
              <a:rPr lang="pt-BR" sz="1400" dirty="0">
                <a:latin typeface="Poppins" panose="00000500000000000000" pitchFamily="2" charset="0"/>
                <a:cs typeface="Poppins" panose="00000500000000000000" pitchFamily="2" charset="0"/>
              </a:rPr>
              <a:t>Fonte: Diplan, 2025.</a:t>
            </a:r>
          </a:p>
        </p:txBody>
      </p:sp>
      <p:pic>
        <p:nvPicPr>
          <p:cNvPr id="10" name="Câmera 9">
            <a:extLst>
              <a:ext uri="{FF2B5EF4-FFF2-40B4-BE49-F238E27FC236}">
                <a16:creationId xmlns:a16="http://schemas.microsoft.com/office/drawing/2014/main" id="{AD0C206F-AC81-326A-AA91-0A08832CB6A3}"/>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341231" y="2424165"/>
            <a:ext cx="1710000" cy="1710000"/>
          </a:xfrm>
          <a:prstGeom prst="ellipse">
            <a:avLst/>
          </a:prstGeom>
        </p:spPr>
      </p:pic>
    </p:spTree>
    <p:extLst>
      <p:ext uri="{BB962C8B-B14F-4D97-AF65-F5344CB8AC3E}">
        <p14:creationId xmlns:p14="http://schemas.microsoft.com/office/powerpoint/2010/main" val="2515264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E4557246-DB2D-B07C-668A-4DE4B421AAA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6820234-5FCB-3EB5-3D41-B37C8866A70E}"/>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838C1FCC-0F4C-65C8-8BA1-B5EDAE439C7A}"/>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697EE4FB-E67B-F326-75C1-C1A284C41D2F}"/>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CAC3C699-2FB9-7CBE-4C13-0B56E098DB0C}"/>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0F3336D1-59CF-670F-2482-8B558B86807A}"/>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DC478B60-2B95-1F50-7CDF-9E9A472BA5C4}"/>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2D2E2BD9-FB00-6DDC-D331-0A1047856FF4}"/>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13" name="CaixaDeTexto 12">
            <a:extLst>
              <a:ext uri="{FF2B5EF4-FFF2-40B4-BE49-F238E27FC236}">
                <a16:creationId xmlns:a16="http://schemas.microsoft.com/office/drawing/2014/main" id="{90A398A6-5F11-51B2-CCEE-00D426D5FFFF}"/>
              </a:ext>
            </a:extLst>
          </p:cNvPr>
          <p:cNvSpPr txBox="1"/>
          <p:nvPr/>
        </p:nvSpPr>
        <p:spPr>
          <a:xfrm>
            <a:off x="1249338" y="1949813"/>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Receitas Próprias na Ufopa: Análise por Natureza de Receita</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B850420D-9F67-4560-F4F2-2126D922CAE4}"/>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2: Receitas Próprias</a:t>
            </a:r>
          </a:p>
        </p:txBody>
      </p:sp>
      <p:sp>
        <p:nvSpPr>
          <p:cNvPr id="12" name="CaixaDeTexto 11">
            <a:extLst>
              <a:ext uri="{FF2B5EF4-FFF2-40B4-BE49-F238E27FC236}">
                <a16:creationId xmlns:a16="http://schemas.microsoft.com/office/drawing/2014/main" id="{5F4257DA-750D-F0C4-0508-6CDF743B4446}"/>
              </a:ext>
            </a:extLst>
          </p:cNvPr>
          <p:cNvSpPr txBox="1"/>
          <p:nvPr/>
        </p:nvSpPr>
        <p:spPr>
          <a:xfrm>
            <a:off x="1225275" y="9752033"/>
            <a:ext cx="2010691" cy="304801"/>
          </a:xfrm>
          <a:prstGeom prst="rect">
            <a:avLst/>
          </a:prstGeom>
          <a:noFill/>
        </p:spPr>
        <p:txBody>
          <a:bodyPr wrap="square" rtlCol="0">
            <a:spAutoFit/>
          </a:bodyPr>
          <a:lstStyle/>
          <a:p>
            <a:r>
              <a:rPr lang="pt-BR" sz="1400" dirty="0">
                <a:latin typeface="Poppins" panose="00000500000000000000" pitchFamily="2" charset="0"/>
                <a:cs typeface="Poppins" panose="00000500000000000000" pitchFamily="2" charset="0"/>
              </a:rPr>
              <a:t>Fonte: Diplan, 2025.</a:t>
            </a:r>
          </a:p>
        </p:txBody>
      </p:sp>
      <p:graphicFrame>
        <p:nvGraphicFramePr>
          <p:cNvPr id="15" name="Tabela 14">
            <a:extLst>
              <a:ext uri="{FF2B5EF4-FFF2-40B4-BE49-F238E27FC236}">
                <a16:creationId xmlns:a16="http://schemas.microsoft.com/office/drawing/2014/main" id="{0CF52C1E-B1AD-053F-5D2D-7F38A98A306E}"/>
              </a:ext>
            </a:extLst>
          </p:cNvPr>
          <p:cNvGraphicFramePr>
            <a:graphicFrameLocks noGrp="1"/>
          </p:cNvGraphicFramePr>
          <p:nvPr>
            <p:extLst>
              <p:ext uri="{D42A27DB-BD31-4B8C-83A1-F6EECF244321}">
                <p14:modId xmlns:p14="http://schemas.microsoft.com/office/powerpoint/2010/main" val="1902109403"/>
              </p:ext>
            </p:extLst>
          </p:nvPr>
        </p:nvGraphicFramePr>
        <p:xfrm>
          <a:off x="1197201" y="2705826"/>
          <a:ext cx="16818565" cy="6932349"/>
        </p:xfrm>
        <a:graphic>
          <a:graphicData uri="http://schemas.openxmlformats.org/drawingml/2006/table">
            <a:tbl>
              <a:tblPr>
                <a:tableStyleId>{C083E6E3-FA7D-4D7B-A595-EF9225AFEA82}</a:tableStyleId>
              </a:tblPr>
              <a:tblGrid>
                <a:gridCol w="1317399">
                  <a:extLst>
                    <a:ext uri="{9D8B030D-6E8A-4147-A177-3AD203B41FA5}">
                      <a16:colId xmlns:a16="http://schemas.microsoft.com/office/drawing/2014/main" val="797442787"/>
                    </a:ext>
                  </a:extLst>
                </a:gridCol>
                <a:gridCol w="914400">
                  <a:extLst>
                    <a:ext uri="{9D8B030D-6E8A-4147-A177-3AD203B41FA5}">
                      <a16:colId xmlns:a16="http://schemas.microsoft.com/office/drawing/2014/main" val="885773960"/>
                    </a:ext>
                  </a:extLst>
                </a:gridCol>
                <a:gridCol w="10287000">
                  <a:extLst>
                    <a:ext uri="{9D8B030D-6E8A-4147-A177-3AD203B41FA5}">
                      <a16:colId xmlns:a16="http://schemas.microsoft.com/office/drawing/2014/main" val="707112484"/>
                    </a:ext>
                  </a:extLst>
                </a:gridCol>
                <a:gridCol w="1752600">
                  <a:extLst>
                    <a:ext uri="{9D8B030D-6E8A-4147-A177-3AD203B41FA5}">
                      <a16:colId xmlns:a16="http://schemas.microsoft.com/office/drawing/2014/main" val="3664673672"/>
                    </a:ext>
                  </a:extLst>
                </a:gridCol>
                <a:gridCol w="2547166">
                  <a:extLst>
                    <a:ext uri="{9D8B030D-6E8A-4147-A177-3AD203B41FA5}">
                      <a16:colId xmlns:a16="http://schemas.microsoft.com/office/drawing/2014/main" val="1874423178"/>
                    </a:ext>
                  </a:extLst>
                </a:gridCol>
              </a:tblGrid>
              <a:tr h="134229">
                <a:tc>
                  <a:txBody>
                    <a:bodyPr/>
                    <a:lstStyle/>
                    <a:p>
                      <a:pPr algn="ctr" fontAlgn="ctr">
                        <a:lnSpc>
                          <a:spcPct val="130000"/>
                        </a:lnSpc>
                      </a:pPr>
                      <a:r>
                        <a:rPr lang="pt-BR" sz="1500" b="1" u="none" strike="noStrike" dirty="0">
                          <a:effectLst/>
                          <a:latin typeface="Poppins" panose="00000500000000000000" pitchFamily="2" charset="0"/>
                          <a:cs typeface="Poppins" panose="00000500000000000000" pitchFamily="2" charset="0"/>
                        </a:rPr>
                        <a:t>Ano</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b="1" u="none" strike="noStrike">
                          <a:effectLst/>
                          <a:latin typeface="Poppins" panose="00000500000000000000" pitchFamily="2" charset="0"/>
                          <a:cs typeface="Poppins" panose="00000500000000000000" pitchFamily="2" charset="0"/>
                        </a:rPr>
                        <a:t>Fonte</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b="1" u="none" strike="noStrike" dirty="0">
                          <a:effectLst/>
                          <a:latin typeface="Poppins" panose="00000500000000000000" pitchFamily="2" charset="0"/>
                          <a:cs typeface="Poppins" panose="00000500000000000000" pitchFamily="2" charset="0"/>
                        </a:rPr>
                        <a:t>Natureza Receita</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b="1" u="none" strike="noStrike" dirty="0">
                          <a:effectLst/>
                          <a:latin typeface="Poppins" panose="00000500000000000000" pitchFamily="2" charset="0"/>
                          <a:cs typeface="Poppins" panose="00000500000000000000" pitchFamily="2" charset="0"/>
                        </a:rPr>
                        <a:t> LOA (R$) </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b="1" u="none" strike="noStrike" dirty="0">
                          <a:effectLst/>
                          <a:latin typeface="Poppins" panose="00000500000000000000" pitchFamily="2" charset="0"/>
                          <a:cs typeface="Poppins" panose="00000500000000000000" pitchFamily="2" charset="0"/>
                        </a:rPr>
                        <a:t> Valor Arrecadado (R$) </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1640131219"/>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2023</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1050</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Aluguéis e Arrendamentos - Principal</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dirty="0">
                          <a:effectLst/>
                          <a:latin typeface="Poppins" panose="00000500000000000000" pitchFamily="2" charset="0"/>
                          <a:cs typeface="Poppins" panose="00000500000000000000" pitchFamily="2" charset="0"/>
                        </a:rPr>
                        <a:t>          39.548,00 </a:t>
                      </a: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36.273,14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372139362"/>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2023</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1050</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Inscrição em Concursos e Processos Seletivos</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30.470,00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2252809232"/>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2023</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1050</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Multas e Juros Previstos em Contratos</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dirty="0">
                          <a:effectLst/>
                          <a:latin typeface="Poppins" panose="00000500000000000000" pitchFamily="2" charset="0"/>
                          <a:cs typeface="Poppins" panose="00000500000000000000" pitchFamily="2" charset="0"/>
                        </a:rPr>
                        <a:t>          10.117,00 </a:t>
                      </a: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3.550,69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3861983104"/>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2023</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1050</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Remuneração de Depósitos Bancários</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70.653,00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1652049798"/>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2023</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1050</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Serviços Administrativos e Comerciais prestados por Entidades e Órgãos Públicos em Geral - Principal</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115.684,00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dirty="0">
                          <a:effectLst/>
                          <a:latin typeface="Poppins" panose="00000500000000000000" pitchFamily="2" charset="0"/>
                          <a:cs typeface="Poppins" panose="00000500000000000000" pitchFamily="2" charset="0"/>
                        </a:rPr>
                        <a:t>                              1.075,00 </a:t>
                      </a: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196336926"/>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2023</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1050</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Serviços de Registro, certificação e fiscalização Principal</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42.150,00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3712321015"/>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2023</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1081</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dirty="0">
                          <a:effectLst/>
                          <a:latin typeface="Poppins" panose="00000500000000000000" pitchFamily="2" charset="0"/>
                          <a:cs typeface="Poppins" panose="00000500000000000000" pitchFamily="2" charset="0"/>
                        </a:rPr>
                        <a:t>Transferências de Convênios dos Estados e do Distrito Federal e de suas Entidades para Órgãos e Entidades da União - Principal</a:t>
                      </a: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612.000,00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532.925,00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1950211779"/>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2023</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1095</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Transferências do exterior para Órgãos e Entidades da União - Principal</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60.000,00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dirty="0">
                          <a:effectLst/>
                          <a:latin typeface="Poppins" panose="00000500000000000000" pitchFamily="2" charset="0"/>
                          <a:cs typeface="Poppins" panose="00000500000000000000" pitchFamily="2" charset="0"/>
                        </a:rPr>
                        <a:t>                           49.350,00 </a:t>
                      </a: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3716182893"/>
                  </a:ext>
                </a:extLst>
              </a:tr>
              <a:tr h="134229">
                <a:tc>
                  <a:txBody>
                    <a:bodyPr/>
                    <a:lstStyle/>
                    <a:p>
                      <a:pPr algn="ctr" fontAlgn="ctr">
                        <a:lnSpc>
                          <a:spcPct val="130000"/>
                        </a:lnSpc>
                      </a:pPr>
                      <a:r>
                        <a:rPr lang="pt-BR" sz="1500" b="1" u="none" strike="noStrike" dirty="0">
                          <a:effectLst/>
                          <a:latin typeface="Poppins" panose="00000500000000000000" pitchFamily="2" charset="0"/>
                          <a:cs typeface="Poppins" panose="00000500000000000000" pitchFamily="2" charset="0"/>
                        </a:rPr>
                        <a:t>2023 Total</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b="1" u="none" strike="noStrike" dirty="0">
                          <a:effectLst/>
                          <a:latin typeface="Poppins" panose="00000500000000000000" pitchFamily="2" charset="0"/>
                          <a:cs typeface="Poppins" panose="00000500000000000000" pitchFamily="2" charset="0"/>
                        </a:rPr>
                        <a:t>       950.152,00 </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b="1" u="none" strike="noStrike" dirty="0">
                          <a:effectLst/>
                          <a:latin typeface="Poppins" panose="00000500000000000000" pitchFamily="2" charset="0"/>
                          <a:cs typeface="Poppins" panose="00000500000000000000" pitchFamily="2" charset="0"/>
                        </a:rPr>
                        <a:t>                        653.643,83 </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1937203578"/>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2024</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1050</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Aluguéis e Arrendamentos - Principal</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49.770,00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dirty="0">
                          <a:effectLst/>
                          <a:latin typeface="Poppins" panose="00000500000000000000" pitchFamily="2" charset="0"/>
                          <a:cs typeface="Poppins" panose="00000500000000000000" pitchFamily="2" charset="0"/>
                        </a:rPr>
                        <a:t>                           37.174,50 </a:t>
                      </a: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1632762838"/>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2024</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1050</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Inscrição em Concursos e Processos Seletivos</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60.300,00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dirty="0">
                          <a:effectLst/>
                          <a:latin typeface="Poppins" panose="00000500000000000000" pitchFamily="2" charset="0"/>
                          <a:cs typeface="Poppins" panose="00000500000000000000" pitchFamily="2" charset="0"/>
                        </a:rPr>
                        <a:t>                              7.740,00 </a:t>
                      </a: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2659136603"/>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2024</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1050</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Multas e Juros Previstos em Contratos</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21.252,00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4222628501"/>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2024</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1050</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dirty="0">
                          <a:effectLst/>
                          <a:latin typeface="Poppins" panose="00000500000000000000" pitchFamily="2" charset="0"/>
                          <a:cs typeface="Poppins" panose="00000500000000000000" pitchFamily="2" charset="0"/>
                        </a:rPr>
                        <a:t>Serviços Administrativos e Comerciais prestados por Entidades e Órgãos Públicos em Geral - Principal</a:t>
                      </a: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57.989,00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dirty="0">
                          <a:effectLst/>
                          <a:latin typeface="Poppins" panose="00000500000000000000" pitchFamily="2" charset="0"/>
                          <a:cs typeface="Poppins" panose="00000500000000000000" pitchFamily="2" charset="0"/>
                        </a:rPr>
                        <a:t>                                  567,10 </a:t>
                      </a: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748037999"/>
                  </a:ext>
                </a:extLst>
              </a:tr>
              <a:tr h="134229">
                <a:tc>
                  <a:txBody>
                    <a:bodyPr/>
                    <a:lstStyle/>
                    <a:p>
                      <a:pPr algn="ctr" fontAlgn="ctr">
                        <a:lnSpc>
                          <a:spcPct val="130000"/>
                        </a:lnSpc>
                      </a:pPr>
                      <a:r>
                        <a:rPr lang="pt-BR" sz="1500" b="1" u="none" strike="noStrike" dirty="0">
                          <a:effectLst/>
                          <a:latin typeface="Poppins" panose="00000500000000000000" pitchFamily="2" charset="0"/>
                          <a:cs typeface="Poppins" panose="00000500000000000000" pitchFamily="2" charset="0"/>
                        </a:rPr>
                        <a:t>2024 Total</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b="1" u="none" strike="noStrike" dirty="0">
                          <a:effectLst/>
                          <a:latin typeface="Poppins" panose="00000500000000000000" pitchFamily="2" charset="0"/>
                          <a:cs typeface="Poppins" panose="00000500000000000000" pitchFamily="2" charset="0"/>
                        </a:rPr>
                        <a:t>       189.311,00 </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b="1" u="none" strike="noStrike" dirty="0">
                          <a:effectLst/>
                          <a:latin typeface="Poppins" panose="00000500000000000000" pitchFamily="2" charset="0"/>
                          <a:cs typeface="Poppins" panose="00000500000000000000" pitchFamily="2" charset="0"/>
                        </a:rPr>
                        <a:t>                           45.481,60 </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2293256173"/>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2025</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1050</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Aluguéis e Arrendamentos - Principal</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dirty="0">
                          <a:effectLst/>
                          <a:latin typeface="Poppins" panose="00000500000000000000" pitchFamily="2" charset="0"/>
                          <a:cs typeface="Poppins" panose="00000500000000000000" pitchFamily="2" charset="0"/>
                        </a:rPr>
                        <a:t>          49.690,00 </a:t>
                      </a: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271739090"/>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2025</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1050</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Inscrição em Concursos e Processos Seletivos</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842.500,00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4023036395"/>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2025</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1050</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Serviços Administrativos e Comerciais prestados por Entidades e Órgãos Públicos em Geral - Principal</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25.015,00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1716322981"/>
                  </a:ext>
                </a:extLst>
              </a:tr>
              <a:tr h="134229">
                <a:tc>
                  <a:txBody>
                    <a:bodyPr/>
                    <a:lstStyle/>
                    <a:p>
                      <a:pPr algn="ctr" fontAlgn="ctr">
                        <a:lnSpc>
                          <a:spcPct val="130000"/>
                        </a:lnSpc>
                      </a:pPr>
                      <a:r>
                        <a:rPr lang="pt-BR" sz="1500" u="none" strike="noStrike">
                          <a:effectLst/>
                          <a:latin typeface="Poppins" panose="00000500000000000000" pitchFamily="2" charset="0"/>
                          <a:cs typeface="Poppins" panose="00000500000000000000" pitchFamily="2" charset="0"/>
                        </a:rPr>
                        <a:t>2025</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r>
                        <a:rPr lang="pt-BR" sz="1500" u="none" strike="noStrike" dirty="0">
                          <a:effectLst/>
                          <a:latin typeface="Poppins" panose="00000500000000000000" pitchFamily="2" charset="0"/>
                          <a:cs typeface="Poppins" panose="00000500000000000000" pitchFamily="2" charset="0"/>
                        </a:rPr>
                        <a:t>1081</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r>
                        <a:rPr lang="pt-BR" sz="1500" u="none" strike="noStrike">
                          <a:effectLst/>
                          <a:latin typeface="Poppins" panose="00000500000000000000" pitchFamily="2" charset="0"/>
                          <a:cs typeface="Poppins" panose="00000500000000000000" pitchFamily="2" charset="0"/>
                        </a:rPr>
                        <a:t>Transferências de Convênios dos Estados e do Distrito Federal e de suas Entidades para Órgãos e Entidades da União - Principal</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u="none" strike="noStrike">
                          <a:effectLst/>
                          <a:latin typeface="Poppins" panose="00000500000000000000" pitchFamily="2" charset="0"/>
                          <a:cs typeface="Poppins" panose="00000500000000000000" pitchFamily="2" charset="0"/>
                        </a:rPr>
                        <a:t>       421.061,00 </a:t>
                      </a:r>
                      <a:endParaRPr lang="pt-BR" sz="1500" b="0"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endParaRPr lang="pt-BR" sz="1500" b="0"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3265119573"/>
                  </a:ext>
                </a:extLst>
              </a:tr>
              <a:tr h="134229">
                <a:tc>
                  <a:txBody>
                    <a:bodyPr/>
                    <a:lstStyle/>
                    <a:p>
                      <a:pPr algn="ctr" fontAlgn="ctr">
                        <a:lnSpc>
                          <a:spcPct val="130000"/>
                        </a:lnSpc>
                      </a:pPr>
                      <a:r>
                        <a:rPr lang="pt-BR" sz="1500" b="1" u="none" strike="noStrike" dirty="0">
                          <a:effectLst/>
                          <a:latin typeface="Poppins" panose="00000500000000000000" pitchFamily="2" charset="0"/>
                          <a:cs typeface="Poppins" panose="00000500000000000000" pitchFamily="2" charset="0"/>
                        </a:rPr>
                        <a:t>2025 Total</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b="1" u="none" strike="noStrike" dirty="0">
                          <a:effectLst/>
                          <a:latin typeface="Poppins" panose="00000500000000000000" pitchFamily="2" charset="0"/>
                          <a:cs typeface="Poppins" panose="00000500000000000000" pitchFamily="2" charset="0"/>
                        </a:rPr>
                        <a:t>   1.338.266,00 </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146322219"/>
                  </a:ext>
                </a:extLst>
              </a:tr>
              <a:tr h="134229">
                <a:tc>
                  <a:txBody>
                    <a:bodyPr/>
                    <a:lstStyle/>
                    <a:p>
                      <a:pPr algn="ctr" fontAlgn="ctr">
                        <a:lnSpc>
                          <a:spcPct val="130000"/>
                        </a:lnSpc>
                      </a:pPr>
                      <a:r>
                        <a:rPr lang="pt-BR" sz="1500" b="1" u="none" strike="noStrike" dirty="0">
                          <a:effectLst/>
                          <a:latin typeface="Poppins" panose="00000500000000000000" pitchFamily="2" charset="0"/>
                          <a:cs typeface="Poppins" panose="00000500000000000000" pitchFamily="2" charset="0"/>
                        </a:rPr>
                        <a:t>Total Geral</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ctr" fontAlgn="ctr">
                        <a:lnSpc>
                          <a:spcPct val="130000"/>
                        </a:lnSpc>
                      </a:pP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l" fontAlgn="ctr">
                        <a:lnSpc>
                          <a:spcPct val="130000"/>
                        </a:lnSpc>
                      </a:pP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b="1" u="none" strike="noStrike">
                          <a:effectLst/>
                          <a:latin typeface="Poppins" panose="00000500000000000000" pitchFamily="2" charset="0"/>
                          <a:cs typeface="Poppins" panose="00000500000000000000" pitchFamily="2" charset="0"/>
                        </a:rPr>
                        <a:t>   2.477.729,00 </a:t>
                      </a:r>
                      <a:endParaRPr lang="pt-BR" sz="1500" b="1" i="0" u="none" strike="noStrike">
                        <a:solidFill>
                          <a:srgbClr val="000000"/>
                        </a:solidFill>
                        <a:effectLst/>
                        <a:latin typeface="Poppins" panose="00000500000000000000" pitchFamily="2" charset="0"/>
                        <a:cs typeface="Poppins" panose="00000500000000000000" pitchFamily="2" charset="0"/>
                      </a:endParaRPr>
                    </a:p>
                  </a:txBody>
                  <a:tcPr marL="4629" marR="4629" marT="4629" marB="0" anchor="ctr"/>
                </a:tc>
                <a:tc>
                  <a:txBody>
                    <a:bodyPr/>
                    <a:lstStyle/>
                    <a:p>
                      <a:pPr algn="r" fontAlgn="ctr">
                        <a:lnSpc>
                          <a:spcPct val="130000"/>
                        </a:lnSpc>
                      </a:pPr>
                      <a:r>
                        <a:rPr lang="pt-BR" sz="1500" b="1" u="none" strike="noStrike" dirty="0">
                          <a:effectLst/>
                          <a:latin typeface="Poppins" panose="00000500000000000000" pitchFamily="2" charset="0"/>
                          <a:cs typeface="Poppins" panose="00000500000000000000" pitchFamily="2" charset="0"/>
                        </a:rPr>
                        <a:t>                        699.125,43 </a:t>
                      </a:r>
                      <a:endParaRPr lang="pt-BR" sz="1500" b="1" i="0" u="none" strike="noStrike" dirty="0">
                        <a:solidFill>
                          <a:srgbClr val="000000"/>
                        </a:solidFill>
                        <a:effectLst/>
                        <a:latin typeface="Poppins" panose="00000500000000000000" pitchFamily="2" charset="0"/>
                        <a:cs typeface="Poppins" panose="00000500000000000000" pitchFamily="2" charset="0"/>
                      </a:endParaRPr>
                    </a:p>
                  </a:txBody>
                  <a:tcPr marL="4629" marR="4629" marT="4629" marB="0" anchor="ctr"/>
                </a:tc>
                <a:extLst>
                  <a:ext uri="{0D108BD9-81ED-4DB2-BD59-A6C34878D82A}">
                    <a16:rowId xmlns:a16="http://schemas.microsoft.com/office/drawing/2014/main" val="2786758802"/>
                  </a:ext>
                </a:extLst>
              </a:tr>
            </a:tbl>
          </a:graphicData>
        </a:graphic>
      </p:graphicFrame>
      <p:pic>
        <p:nvPicPr>
          <p:cNvPr id="10" name="Câmera 9">
            <a:extLst>
              <a:ext uri="{FF2B5EF4-FFF2-40B4-BE49-F238E27FC236}">
                <a16:creationId xmlns:a16="http://schemas.microsoft.com/office/drawing/2014/main" id="{F0B84B83-6347-55E5-338B-ABD70702390E}"/>
              </a:ext>
            </a:extLst>
          </p:cNvPr>
          <p:cNvPicPr>
            <a:picLocks noChangeAspect="1"/>
            <a:extLst>
              <a:ext uri="{51228E76-BA90-4043-B771-695A4F85340A}">
                <alf:liveFeedProps xmlns:alf="http://schemas.microsoft.com/office/drawing/2021/livefeed"/>
              </a:ext>
            </a:extLst>
          </p:cNvPicPr>
          <p:nvPr/>
        </p:nvPicPr>
        <p:blipFill>
          <a:blip r:embed="rId3">
            <a:extLst>
              <a:ext uri="{96DAC541-7B7A-43D3-8B79-37D633B846F1}">
                <asvg:svgBlip xmlns:asvg="http://schemas.microsoft.com/office/drawing/2016/SVG/main" r:embed="rId4"/>
              </a:ext>
            </a:extLst>
          </a:blip>
          <a:stretch>
            <a:fillRect/>
          </a:stretch>
        </p:blipFill>
        <p:spPr>
          <a:xfrm>
            <a:off x="14089457" y="648825"/>
            <a:ext cx="1710000" cy="1710000"/>
          </a:xfrm>
          <a:prstGeom prst="ellipse">
            <a:avLst/>
          </a:prstGeom>
        </p:spPr>
      </p:pic>
    </p:spTree>
    <p:extLst>
      <p:ext uri="{BB962C8B-B14F-4D97-AF65-F5344CB8AC3E}">
        <p14:creationId xmlns:p14="http://schemas.microsoft.com/office/powerpoint/2010/main" val="41547491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AFFA6D0C-03C8-1BC0-D524-5A1B5F78F10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DD703F1-1285-54A7-6969-6CC42CDD31EE}"/>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B83F845B-A8EF-81AD-1E1A-C197A600F671}"/>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5BC2D505-4F7A-87D8-6433-E1CCF2275646}"/>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5F2BE48B-1AE3-08E5-6DE2-E6FD0CA82167}"/>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D24F36E3-18F5-73FC-660F-4AA3F4871C96}"/>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C9A5D136-0879-EB76-A992-D46D19D19912}"/>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E2ED9475-6491-1EF9-64D4-C2C7C36AF6A8}"/>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3879208D-F6CB-9E79-57DE-D40B0FA452A1}"/>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589A0B6E-43B4-F10A-D758-8FD984F22EA8}"/>
              </a:ext>
            </a:extLst>
          </p:cNvPr>
          <p:cNvSpPr txBox="1"/>
          <p:nvPr/>
        </p:nvSpPr>
        <p:spPr>
          <a:xfrm>
            <a:off x="1237307" y="2616942"/>
            <a:ext cx="16506668" cy="5986254"/>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Experiências de Arrecadação de Receitas Próprias na Ufopa</a:t>
            </a:r>
          </a:p>
          <a:p>
            <a:pPr algn="just">
              <a:lnSpc>
                <a:spcPct val="150000"/>
              </a:lnSpc>
              <a:spcBef>
                <a:spcPct val="0"/>
              </a:spcBef>
              <a:spcAft>
                <a:spcPts val="600"/>
              </a:spcAft>
            </a:pPr>
            <a:endParaRPr lang="pt-BR" sz="2000" b="1"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Convênios: </a:t>
            </a:r>
            <a:r>
              <a:rPr lang="pt-BR" sz="2000" dirty="0">
                <a:latin typeface="Poppins" panose="00000500000000000000" pitchFamily="2" charset="0"/>
                <a:ea typeface="Aptos" panose="020B0004020202020204" pitchFamily="34" charset="0"/>
                <a:cs typeface="Poppins" panose="00000500000000000000" pitchFamily="2" charset="0"/>
              </a:rPr>
              <a:t>Fapespa - Bolsas </a:t>
            </a:r>
            <a:r>
              <a:rPr lang="pt-BR" sz="2000" dirty="0" err="1">
                <a:latin typeface="Poppins" panose="00000500000000000000" pitchFamily="2" charset="0"/>
                <a:ea typeface="Aptos" panose="020B0004020202020204" pitchFamily="34" charset="0"/>
                <a:cs typeface="Poppins" panose="00000500000000000000" pitchFamily="2" charset="0"/>
              </a:rPr>
              <a:t>Pibic</a:t>
            </a:r>
            <a:r>
              <a:rPr lang="pt-BR" sz="2000" dirty="0">
                <a:latin typeface="Poppins" panose="00000500000000000000" pitchFamily="2" charset="0"/>
                <a:ea typeface="Aptos" panose="020B0004020202020204" pitchFamily="34" charset="0"/>
                <a:cs typeface="Poppins" panose="00000500000000000000" pitchFamily="2" charset="0"/>
              </a:rPr>
              <a:t>, bolsas de mestrado e bolsas de doutorado;</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Inscrições em concursos</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Serviços Administrativos</a:t>
            </a:r>
            <a:r>
              <a:rPr lang="pt-BR" sz="2000" dirty="0">
                <a:latin typeface="Poppins" panose="00000500000000000000" pitchFamily="2" charset="0"/>
                <a:ea typeface="Aptos" panose="020B0004020202020204" pitchFamily="34" charset="0"/>
                <a:cs typeface="Poppins" panose="00000500000000000000" pitchFamily="2" charset="0"/>
              </a:rPr>
              <a:t>: emissão de segunda via de diploma e histórico;</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Alugueis</a:t>
            </a:r>
            <a:r>
              <a:rPr lang="pt-BR" sz="2000" dirty="0">
                <a:latin typeface="Poppins" panose="00000500000000000000" pitchFamily="2" charset="0"/>
                <a:ea typeface="Aptos" panose="020B0004020202020204" pitchFamily="34" charset="0"/>
                <a:cs typeface="Poppins" panose="00000500000000000000" pitchFamily="2" charset="0"/>
              </a:rPr>
              <a:t>: Reprografia e cantinas;</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Doação de Instituição Privada</a:t>
            </a:r>
            <a:r>
              <a:rPr lang="pt-BR" sz="2000" dirty="0">
                <a:latin typeface="Poppins" panose="00000500000000000000" pitchFamily="2" charset="0"/>
                <a:ea typeface="Aptos" panose="020B0004020202020204" pitchFamily="34" charset="0"/>
                <a:cs typeface="Poppins" panose="00000500000000000000" pitchFamily="2" charset="0"/>
              </a:rPr>
              <a:t>: Alcoa – aquisição de equipamentos;</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Doação de Entidade Internacional</a:t>
            </a:r>
            <a:r>
              <a:rPr lang="pt-BR" sz="2000" dirty="0">
                <a:latin typeface="Poppins" panose="00000500000000000000" pitchFamily="2" charset="0"/>
                <a:ea typeface="Aptos" panose="020B0004020202020204" pitchFamily="34" charset="0"/>
                <a:cs typeface="Poppins" panose="00000500000000000000" pitchFamily="2" charset="0"/>
              </a:rPr>
              <a:t>: Universidade da Califórnia em Los Angeles – Financiamento do Projeto intitulado "Digitalização de arquivos de Tribunais de Justiça sob regimes autoritários na Amazônia" </a:t>
            </a:r>
          </a:p>
        </p:txBody>
      </p:sp>
      <p:sp>
        <p:nvSpPr>
          <p:cNvPr id="17" name="CaixaDeTexto 16">
            <a:extLst>
              <a:ext uri="{FF2B5EF4-FFF2-40B4-BE49-F238E27FC236}">
                <a16:creationId xmlns:a16="http://schemas.microsoft.com/office/drawing/2014/main" id="{AA2BF1EC-A7D1-82CB-5F73-4BC7F0DC06D7}"/>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2: Receitas Próprias</a:t>
            </a:r>
          </a:p>
        </p:txBody>
      </p:sp>
      <p:pic>
        <p:nvPicPr>
          <p:cNvPr id="10" name="Câmera 9">
            <a:extLst>
              <a:ext uri="{FF2B5EF4-FFF2-40B4-BE49-F238E27FC236}">
                <a16:creationId xmlns:a16="http://schemas.microsoft.com/office/drawing/2014/main" id="{DDE22A38-9DAE-96AF-BBF0-02BB1D227464}"/>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59200" y="2444469"/>
            <a:ext cx="1710000" cy="1710000"/>
          </a:xfrm>
          <a:prstGeom prst="ellipse">
            <a:avLst/>
          </a:prstGeom>
        </p:spPr>
      </p:pic>
    </p:spTree>
    <p:extLst>
      <p:ext uri="{BB962C8B-B14F-4D97-AF65-F5344CB8AC3E}">
        <p14:creationId xmlns:p14="http://schemas.microsoft.com/office/powerpoint/2010/main" val="37758330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C4B13258-E7AB-A5D8-E4D4-F2F2425D72B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0EB3C08-9F1B-C056-BE0D-3E378EF4EE81}"/>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F8482622-A712-C014-03C0-97FC2E55B79E}"/>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2A6A4187-F035-E72B-CAC7-D13C80FED22E}"/>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AFECC4ED-FCE0-130E-E784-225E966DFA29}"/>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59082AF0-F3E8-0612-8BF8-AC5FB86E2BD8}"/>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2A8C2C18-D878-66D1-01F8-6E412C2FAE6A}"/>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5AD167C2-5EE2-78A8-54CD-7F6E8F150428}"/>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A155CC9F-F415-D833-6860-4C21C3D1CE2F}"/>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33A3B460-3593-2556-647A-0BB12C28C44A}"/>
              </a:ext>
            </a:extLst>
          </p:cNvPr>
          <p:cNvSpPr txBox="1"/>
          <p:nvPr/>
        </p:nvSpPr>
        <p:spPr>
          <a:xfrm>
            <a:off x="1028700" y="2358780"/>
            <a:ext cx="16506668" cy="5662448"/>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Estimativa de Receitas Próprias</a:t>
            </a:r>
          </a:p>
          <a:p>
            <a:pPr algn="just">
              <a:lnSpc>
                <a:spcPts val="4900"/>
              </a:lnSpc>
              <a:spcBef>
                <a:spcPct val="0"/>
              </a:spcBef>
            </a:pPr>
            <a:endParaRPr lang="pt-BR" sz="2600" b="1"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Refere-se à projeção inicial de receitas próprias para a elaboração do PLOA. </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Para esse processo são informadas tantas quantas naturezas de receitas (</a:t>
            </a:r>
            <a:r>
              <a:rPr lang="pt-BR" sz="2000" dirty="0" err="1">
                <a:latin typeface="Poppins" panose="00000500000000000000" pitchFamily="2" charset="0"/>
                <a:ea typeface="Aptos" panose="020B0004020202020204" pitchFamily="34" charset="0"/>
                <a:cs typeface="Poppins" panose="00000500000000000000" pitchFamily="2" charset="0"/>
              </a:rPr>
              <a:t>NRs</a:t>
            </a:r>
            <a:r>
              <a:rPr lang="pt-BR" sz="2000" dirty="0">
                <a:latin typeface="Poppins" panose="00000500000000000000" pitchFamily="2" charset="0"/>
                <a:ea typeface="Aptos" panose="020B0004020202020204" pitchFamily="34" charset="0"/>
                <a:cs typeface="Poppins" panose="00000500000000000000" pitchFamily="2" charset="0"/>
              </a:rPr>
              <a:t>) passíveis de serem estimadas para o exercício seguinte e também a expectativa de arrecadação relativa a essas </a:t>
            </a:r>
            <a:r>
              <a:rPr lang="pt-BR" sz="2000" dirty="0" err="1">
                <a:latin typeface="Poppins" panose="00000500000000000000" pitchFamily="2" charset="0"/>
                <a:ea typeface="Aptos" panose="020B0004020202020204" pitchFamily="34" charset="0"/>
                <a:cs typeface="Poppins" panose="00000500000000000000" pitchFamily="2" charset="0"/>
              </a:rPr>
              <a:t>NRs</a:t>
            </a:r>
            <a:r>
              <a:rPr lang="pt-BR" sz="2000" dirty="0">
                <a:latin typeface="Poppins" panose="00000500000000000000" pitchFamily="2" charset="0"/>
                <a:ea typeface="Aptos" panose="020B0004020202020204" pitchFamily="34" charset="0"/>
                <a:cs typeface="Poppins" panose="00000500000000000000" pitchFamily="2" charset="0"/>
              </a:rPr>
              <a:t> para os dois exercícios subsequentes. </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Os valores estimados poderão compor o referencial monetário para detalhamento das despesas do exercício seguinte custeadas com fonte de recursos próprios.</a:t>
            </a:r>
          </a:p>
        </p:txBody>
      </p:sp>
      <p:sp>
        <p:nvSpPr>
          <p:cNvPr id="17" name="CaixaDeTexto 16">
            <a:extLst>
              <a:ext uri="{FF2B5EF4-FFF2-40B4-BE49-F238E27FC236}">
                <a16:creationId xmlns:a16="http://schemas.microsoft.com/office/drawing/2014/main" id="{02AF3904-3A1A-DCCA-1BFF-436FF8107FF7}"/>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0" name="Câmera 9">
            <a:extLst>
              <a:ext uri="{FF2B5EF4-FFF2-40B4-BE49-F238E27FC236}">
                <a16:creationId xmlns:a16="http://schemas.microsoft.com/office/drawing/2014/main" id="{9E308A91-603B-95A6-9C23-6A69627447FC}"/>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04300" y="2476500"/>
            <a:ext cx="1710000" cy="1710000"/>
          </a:xfrm>
          <a:prstGeom prst="ellipse">
            <a:avLst/>
          </a:prstGeom>
        </p:spPr>
      </p:pic>
    </p:spTree>
    <p:extLst>
      <p:ext uri="{BB962C8B-B14F-4D97-AF65-F5344CB8AC3E}">
        <p14:creationId xmlns:p14="http://schemas.microsoft.com/office/powerpoint/2010/main" val="28619269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9313F194-EB98-4B2F-6371-AD709DEBE69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EF73D0F-759F-48D5-F4F2-1EF9833C6866}"/>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1CB415C4-0F55-3979-671A-6088A1AD87E7}"/>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1E75469D-79CB-A396-6138-877AC69B0BD1}"/>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56AF248D-D019-976A-4BC0-16B57F25B496}"/>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30F98822-09CA-8AC6-4FAE-1ABFDC15C0A0}"/>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AD924A11-9CE3-ECBD-E728-494173D52E16}"/>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62F01706-F75D-79F2-EF73-651AC9FE6D4B}"/>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207070CC-2421-F38F-E169-910F3BFDAF5D}"/>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83637948-E91D-6406-6FE4-B81F4263BB16}"/>
              </a:ext>
            </a:extLst>
          </p:cNvPr>
          <p:cNvSpPr txBox="1"/>
          <p:nvPr/>
        </p:nvSpPr>
        <p:spPr>
          <a:xfrm>
            <a:off x="1371600" y="2875402"/>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Estimativa de Receitas Próprias – Primeira Etapa do PGO</a:t>
            </a:r>
          </a:p>
        </p:txBody>
      </p:sp>
      <p:sp>
        <p:nvSpPr>
          <p:cNvPr id="17" name="CaixaDeTexto 16">
            <a:extLst>
              <a:ext uri="{FF2B5EF4-FFF2-40B4-BE49-F238E27FC236}">
                <a16:creationId xmlns:a16="http://schemas.microsoft.com/office/drawing/2014/main" id="{CF08CD9A-A0AA-4116-9F12-92B5027DF08B}"/>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1" name="Imagem 10" descr="Interface gráfica do usuário&#10;&#10;Descrição gerada automaticamente">
            <a:extLst>
              <a:ext uri="{FF2B5EF4-FFF2-40B4-BE49-F238E27FC236}">
                <a16:creationId xmlns:a16="http://schemas.microsoft.com/office/drawing/2014/main" id="{17A73803-2DEF-F197-2149-140DE79589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3600" y="4711582"/>
            <a:ext cx="14633224" cy="3323927"/>
          </a:xfrm>
          <a:prstGeom prst="rect">
            <a:avLst/>
          </a:prstGeom>
        </p:spPr>
      </p:pic>
      <p:sp>
        <p:nvSpPr>
          <p:cNvPr id="12" name="CaixaDeTexto 11">
            <a:extLst>
              <a:ext uri="{FF2B5EF4-FFF2-40B4-BE49-F238E27FC236}">
                <a16:creationId xmlns:a16="http://schemas.microsoft.com/office/drawing/2014/main" id="{90B74656-FD54-9570-9E61-872C8DDE611B}"/>
              </a:ext>
            </a:extLst>
          </p:cNvPr>
          <p:cNvSpPr txBox="1"/>
          <p:nvPr/>
        </p:nvSpPr>
        <p:spPr>
          <a:xfrm>
            <a:off x="1225275" y="8746396"/>
            <a:ext cx="16652993" cy="1015663"/>
          </a:xfrm>
          <a:prstGeom prst="rect">
            <a:avLst/>
          </a:prstGeom>
          <a:noFill/>
        </p:spPr>
        <p:txBody>
          <a:bodyPr wrap="square" rtlCol="0">
            <a:spAutoFit/>
          </a:bodyPr>
          <a:lstStyle/>
          <a:p>
            <a:pPr algn="just"/>
            <a:r>
              <a:rPr lang="pt-BR" sz="2000" dirty="0">
                <a:latin typeface="Poppins" panose="00000500000000000000" pitchFamily="2" charset="0"/>
                <a:cs typeface="Poppins" panose="00000500000000000000" pitchFamily="2" charset="0"/>
              </a:rPr>
              <a:t>O cronograma do PGO 2026 ainda será elaborado e posteriormente divulgado às unidades. Contudo, com base nos anos anteriores, a previsão é de que a Secretaria de Planejamento e Orçamentário (SPO) defina a estimativa de receita até por volta do dia 20 de maio.</a:t>
            </a:r>
          </a:p>
        </p:txBody>
      </p:sp>
      <p:pic>
        <p:nvPicPr>
          <p:cNvPr id="10" name="Câmera 9">
            <a:extLst>
              <a:ext uri="{FF2B5EF4-FFF2-40B4-BE49-F238E27FC236}">
                <a16:creationId xmlns:a16="http://schemas.microsoft.com/office/drawing/2014/main" id="{63E2FB23-DAA0-6135-1918-E29C60AE56E2}"/>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65866" y="2411980"/>
            <a:ext cx="1710000" cy="1710000"/>
          </a:xfrm>
          <a:prstGeom prst="ellipse">
            <a:avLst/>
          </a:prstGeom>
        </p:spPr>
      </p:pic>
    </p:spTree>
    <p:extLst>
      <p:ext uri="{BB962C8B-B14F-4D97-AF65-F5344CB8AC3E}">
        <p14:creationId xmlns:p14="http://schemas.microsoft.com/office/powerpoint/2010/main" val="20320835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B3DA73B9-FD02-3177-82EE-17B59D556C5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208F258-2390-2122-AD0E-BA1A24DCE9AF}"/>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B00F9354-7D1A-DD63-5C11-0E32FE6004B6}"/>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D8DCE0B5-A283-8E66-ECC6-C6C36BD8FE9C}"/>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E3FD9F82-D226-206E-0D51-A7AA2DC45DE2}"/>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F35A00DC-4AE6-01EF-462E-E9A81421FA04}"/>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6EC9D7D8-7783-2B1D-AC08-477AADA00313}"/>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1DAB0B4E-0D45-67D1-525A-FACF7EE38D7F}"/>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CB827E31-1C15-3A28-967E-EF840093D90F}"/>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04CC4A91-D2E9-0CA2-22A1-901CEFDE1062}"/>
              </a:ext>
            </a:extLst>
          </p:cNvPr>
          <p:cNvSpPr txBox="1"/>
          <p:nvPr/>
        </p:nvSpPr>
        <p:spPr>
          <a:xfrm>
            <a:off x="1028700" y="3087742"/>
            <a:ext cx="16506668" cy="629082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Reestimativa de Receitas Próprias</a:t>
            </a:r>
          </a:p>
          <a:p>
            <a:pPr algn="just">
              <a:lnSpc>
                <a:spcPts val="4900"/>
              </a:lnSpc>
              <a:spcBef>
                <a:spcPct val="0"/>
              </a:spcBef>
            </a:pPr>
            <a:endParaRPr lang="pt-BR" sz="2600" b="1"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Reestimativa: As projeções das naturezas de receita na Lei Orçamentária Anual (LOA) podem ser revisadas conforme os montantes efetivamente arrecadados ou previstos para o exercício., com o objetivo de garantir que as projeções sejam realistas e alinhadas com o desempenho efetivo da arrecadação;</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As reestimativas aprovadas pela Secretaria de Orçamento Federal (SOF) são incluídas nos Relatórios Bimestrais de Avaliação de Receitas e Despesas Primárias (RARDP);</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Servem como base para solicitações de alterações orçamentárias envolvendo fontes próprias de recursos;</a:t>
            </a:r>
          </a:p>
        </p:txBody>
      </p:sp>
      <p:sp>
        <p:nvSpPr>
          <p:cNvPr id="17" name="CaixaDeTexto 16">
            <a:extLst>
              <a:ext uri="{FF2B5EF4-FFF2-40B4-BE49-F238E27FC236}">
                <a16:creationId xmlns:a16="http://schemas.microsoft.com/office/drawing/2014/main" id="{3AD0BCAA-329C-8B49-FF07-774C081BAA94}"/>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0" name="Câmera 9">
            <a:extLst>
              <a:ext uri="{FF2B5EF4-FFF2-40B4-BE49-F238E27FC236}">
                <a16:creationId xmlns:a16="http://schemas.microsoft.com/office/drawing/2014/main" id="{CC67E1C3-3648-E495-5C1F-1149A450D96C}"/>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04300" y="2509702"/>
            <a:ext cx="1710000" cy="1710000"/>
          </a:xfrm>
          <a:prstGeom prst="ellipse">
            <a:avLst/>
          </a:prstGeom>
        </p:spPr>
      </p:pic>
    </p:spTree>
    <p:extLst>
      <p:ext uri="{BB962C8B-B14F-4D97-AF65-F5344CB8AC3E}">
        <p14:creationId xmlns:p14="http://schemas.microsoft.com/office/powerpoint/2010/main" val="24379420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33202F6F-5BE0-EF70-B791-B024C53D1CF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264B0AF-FC8C-093F-33D1-57B9DB0EE9BC}"/>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E5E0C0AB-E3F9-20F6-1523-6013EFECC653}"/>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A91CEAB5-65CD-23B0-9247-787052FE9F0F}"/>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0F1EBFD8-13EA-5F6A-D15C-CA6ABEA332DC}"/>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0FE608C2-7AA0-1A9D-A41C-874043450544}"/>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EFCAC304-9CF6-1E8D-09A2-7CCC14C7393E}"/>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C08093C2-CE67-4815-0A80-9933D39C2A9B}"/>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B7049A25-A575-3D0F-A55A-D347217D499B}"/>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D516FA6B-7F14-14FA-2D78-885CE9FA2C6F}"/>
              </a:ext>
            </a:extLst>
          </p:cNvPr>
          <p:cNvSpPr txBox="1"/>
          <p:nvPr/>
        </p:nvSpPr>
        <p:spPr>
          <a:xfrm>
            <a:off x="1028700" y="23587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9AB026DA-DEE5-0EC4-15B6-F8462F5E3F3E}"/>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1" name="Imagem 10" descr="Diagrama&#10;&#10;Descrição gerada automaticamente">
            <a:extLst>
              <a:ext uri="{FF2B5EF4-FFF2-40B4-BE49-F238E27FC236}">
                <a16:creationId xmlns:a16="http://schemas.microsoft.com/office/drawing/2014/main" id="{437E1A58-3778-D7DB-CDF4-CF32C81027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200" y="3889620"/>
            <a:ext cx="11608996" cy="4038600"/>
          </a:xfrm>
          <a:prstGeom prst="rect">
            <a:avLst/>
          </a:prstGeom>
        </p:spPr>
      </p:pic>
      <p:sp>
        <p:nvSpPr>
          <p:cNvPr id="12" name="CaixaDeTexto 11">
            <a:extLst>
              <a:ext uri="{FF2B5EF4-FFF2-40B4-BE49-F238E27FC236}">
                <a16:creationId xmlns:a16="http://schemas.microsoft.com/office/drawing/2014/main" id="{1425B9F2-6C23-A817-316A-4B81D14BEAAB}"/>
              </a:ext>
            </a:extLst>
          </p:cNvPr>
          <p:cNvSpPr txBox="1"/>
          <p:nvPr/>
        </p:nvSpPr>
        <p:spPr>
          <a:xfrm>
            <a:off x="4293795" y="8086977"/>
            <a:ext cx="2667001" cy="400110"/>
          </a:xfrm>
          <a:prstGeom prst="rect">
            <a:avLst/>
          </a:prstGeom>
          <a:noFill/>
        </p:spPr>
        <p:txBody>
          <a:bodyPr wrap="square" rtlCol="0">
            <a:spAutoFit/>
          </a:bodyPr>
          <a:lstStyle/>
          <a:p>
            <a:r>
              <a:rPr lang="pt-BR" sz="2000" dirty="0">
                <a:latin typeface="Poppins" panose="00000500000000000000" pitchFamily="2" charset="0"/>
                <a:cs typeface="Poppins" panose="00000500000000000000" pitchFamily="2" charset="0"/>
              </a:rPr>
              <a:t>01/04 a 05/04/2024</a:t>
            </a:r>
          </a:p>
        </p:txBody>
      </p:sp>
      <p:sp>
        <p:nvSpPr>
          <p:cNvPr id="16" name="CaixaDeTexto 15">
            <a:extLst>
              <a:ext uri="{FF2B5EF4-FFF2-40B4-BE49-F238E27FC236}">
                <a16:creationId xmlns:a16="http://schemas.microsoft.com/office/drawing/2014/main" id="{F5A91293-A477-3C57-11D4-EA1C89A58A51}"/>
              </a:ext>
            </a:extLst>
          </p:cNvPr>
          <p:cNvSpPr txBox="1"/>
          <p:nvPr/>
        </p:nvSpPr>
        <p:spPr>
          <a:xfrm>
            <a:off x="7899998" y="8086977"/>
            <a:ext cx="2819400" cy="400110"/>
          </a:xfrm>
          <a:prstGeom prst="rect">
            <a:avLst/>
          </a:prstGeom>
          <a:noFill/>
        </p:spPr>
        <p:txBody>
          <a:bodyPr wrap="square" rtlCol="0">
            <a:spAutoFit/>
          </a:bodyPr>
          <a:lstStyle/>
          <a:p>
            <a:r>
              <a:rPr lang="pt-BR" sz="2000" dirty="0">
                <a:latin typeface="Poppins" panose="00000500000000000000" pitchFamily="2" charset="0"/>
                <a:cs typeface="Poppins" panose="00000500000000000000" pitchFamily="2" charset="0"/>
              </a:rPr>
              <a:t>29/07 a 02/08/2024</a:t>
            </a:r>
          </a:p>
        </p:txBody>
      </p:sp>
      <p:sp>
        <p:nvSpPr>
          <p:cNvPr id="18" name="CaixaDeTexto 17">
            <a:extLst>
              <a:ext uri="{FF2B5EF4-FFF2-40B4-BE49-F238E27FC236}">
                <a16:creationId xmlns:a16="http://schemas.microsoft.com/office/drawing/2014/main" id="{1EEE795C-8644-E605-BC6E-428B8237599B}"/>
              </a:ext>
            </a:extLst>
          </p:cNvPr>
          <p:cNvSpPr txBox="1"/>
          <p:nvPr/>
        </p:nvSpPr>
        <p:spPr>
          <a:xfrm>
            <a:off x="11658600" y="8086977"/>
            <a:ext cx="2819400" cy="400110"/>
          </a:xfrm>
          <a:prstGeom prst="rect">
            <a:avLst/>
          </a:prstGeom>
          <a:noFill/>
        </p:spPr>
        <p:txBody>
          <a:bodyPr wrap="square" rtlCol="0">
            <a:spAutoFit/>
          </a:bodyPr>
          <a:lstStyle/>
          <a:p>
            <a:r>
              <a:rPr lang="pt-BR" sz="2000" dirty="0">
                <a:latin typeface="Poppins" panose="00000500000000000000" pitchFamily="2" charset="0"/>
                <a:cs typeface="Poppins" panose="00000500000000000000" pitchFamily="2" charset="0"/>
              </a:rPr>
              <a:t>30/09 a 04/10/2024</a:t>
            </a:r>
          </a:p>
        </p:txBody>
      </p:sp>
      <p:sp>
        <p:nvSpPr>
          <p:cNvPr id="19" name="CaixaDeTexto 18">
            <a:extLst>
              <a:ext uri="{FF2B5EF4-FFF2-40B4-BE49-F238E27FC236}">
                <a16:creationId xmlns:a16="http://schemas.microsoft.com/office/drawing/2014/main" id="{C09CFA48-D607-8941-A964-197B982541AA}"/>
              </a:ext>
            </a:extLst>
          </p:cNvPr>
          <p:cNvSpPr txBox="1"/>
          <p:nvPr/>
        </p:nvSpPr>
        <p:spPr>
          <a:xfrm>
            <a:off x="1515221" y="9247528"/>
            <a:ext cx="16391779" cy="707886"/>
          </a:xfrm>
          <a:prstGeom prst="rect">
            <a:avLst/>
          </a:prstGeom>
          <a:noFill/>
        </p:spPr>
        <p:txBody>
          <a:bodyPr wrap="square" rtlCol="0">
            <a:spAutoFit/>
          </a:bodyPr>
          <a:lstStyle/>
          <a:p>
            <a:pPr algn="just"/>
            <a:r>
              <a:rPr lang="pt-BR" sz="2000" dirty="0">
                <a:latin typeface="Poppins" panose="00000500000000000000" pitchFamily="2" charset="0"/>
                <a:cs typeface="Poppins" panose="00000500000000000000" pitchFamily="2" charset="0"/>
              </a:rPr>
              <a:t>Esses foram os períodos de reestimativas estabelecidos para o ano de 2024. Para o exercício de 2025, a Secretaria de Planejamento e Orçamentário (SPO) ainda encaminhará um ofício para comunicar os respectivos períodos.</a:t>
            </a:r>
          </a:p>
        </p:txBody>
      </p:sp>
      <p:pic>
        <p:nvPicPr>
          <p:cNvPr id="10" name="Câmera 9">
            <a:extLst>
              <a:ext uri="{FF2B5EF4-FFF2-40B4-BE49-F238E27FC236}">
                <a16:creationId xmlns:a16="http://schemas.microsoft.com/office/drawing/2014/main" id="{99A52653-B389-0F29-9913-FB4978575468}"/>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04300" y="2468875"/>
            <a:ext cx="1710000" cy="1710000"/>
          </a:xfrm>
          <a:prstGeom prst="ellipse">
            <a:avLst/>
          </a:prstGeom>
        </p:spPr>
      </p:pic>
    </p:spTree>
    <p:extLst>
      <p:ext uri="{BB962C8B-B14F-4D97-AF65-F5344CB8AC3E}">
        <p14:creationId xmlns:p14="http://schemas.microsoft.com/office/powerpoint/2010/main" val="12528486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D86DCCA4-90B3-C789-65A8-A3503348D86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F230FA9-7BC8-0685-0F32-C6598DFB855A}"/>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3AF54353-B79D-AE63-5F89-A02C7BDD8437}"/>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612AC407-4173-B5CD-E656-3E4D13BE584C}"/>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F04C6D96-B230-7CC1-46C5-EB5802DC02F5}"/>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ED199A59-2487-FF3C-DE97-5DEB5951AE17}"/>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994CB10F-227B-108B-2A2D-3C88BBAAF1FC}"/>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8438DCEE-18B3-4C94-34E1-8F06C4B6F567}"/>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ADFC7097-EB36-B282-49F8-645399B96874}"/>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425100D0-984B-5132-35A9-235A8FFDD301}"/>
              </a:ext>
            </a:extLst>
          </p:cNvPr>
          <p:cNvSpPr txBox="1"/>
          <p:nvPr/>
        </p:nvSpPr>
        <p:spPr>
          <a:xfrm>
            <a:off x="1028700" y="2695953"/>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Estimativa e Reestimativa de Receitas Próprias no SIMEC </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AC304D0E-1128-80F3-3FC7-3807CD16E0D1}"/>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1" name="Imagem 10" descr="Interface gráfica do usuário, Texto, Aplicativo&#10;&#10;Descrição gerada automaticamente">
            <a:extLst>
              <a:ext uri="{FF2B5EF4-FFF2-40B4-BE49-F238E27FC236}">
                <a16:creationId xmlns:a16="http://schemas.microsoft.com/office/drawing/2014/main" id="{59567376-AF70-FCD0-8793-3C456C94BE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2611" y="4173461"/>
            <a:ext cx="15729724" cy="5878785"/>
          </a:xfrm>
          <a:prstGeom prst="rect">
            <a:avLst/>
          </a:prstGeom>
        </p:spPr>
      </p:pic>
      <p:pic>
        <p:nvPicPr>
          <p:cNvPr id="10" name="Câmera 9">
            <a:extLst>
              <a:ext uri="{FF2B5EF4-FFF2-40B4-BE49-F238E27FC236}">
                <a16:creationId xmlns:a16="http://schemas.microsoft.com/office/drawing/2014/main" id="{736751A2-707D-3F69-A0AD-DBAD0CC30B86}"/>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94961" y="2463461"/>
            <a:ext cx="1710000" cy="1710000"/>
          </a:xfrm>
          <a:prstGeom prst="ellipse">
            <a:avLst/>
          </a:prstGeom>
        </p:spPr>
      </p:pic>
    </p:spTree>
    <p:extLst>
      <p:ext uri="{BB962C8B-B14F-4D97-AF65-F5344CB8AC3E}">
        <p14:creationId xmlns:p14="http://schemas.microsoft.com/office/powerpoint/2010/main" val="32149949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43E0935E-5D87-A39C-7359-35AE22C9E7A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89F66BC-3B79-3A34-0B9C-0821AADFF40D}"/>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676EC175-C106-2D42-FEE9-22B97CD2DC81}"/>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9CD796FC-7490-3DC1-28DF-003E2AB533CC}"/>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30CBEC9B-E240-027D-800F-385BE79B2D0E}"/>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84405C9B-5ABA-5D21-14E9-E101E19223E7}"/>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6C8D5E0B-E31F-5B76-4B89-B380A60DAB9D}"/>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1261C612-46DA-2803-33B5-DA0197FB01F0}"/>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EA2EE06D-7473-761C-2A26-BD1811953194}"/>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1" name="CaixaDeTexto 10">
            <a:extLst>
              <a:ext uri="{FF2B5EF4-FFF2-40B4-BE49-F238E27FC236}">
                <a16:creationId xmlns:a16="http://schemas.microsoft.com/office/drawing/2014/main" id="{06A7F275-2989-D1D6-EC1A-00DC93D9669B}"/>
              </a:ext>
            </a:extLst>
          </p:cNvPr>
          <p:cNvSpPr txBox="1"/>
          <p:nvPr/>
        </p:nvSpPr>
        <p:spPr>
          <a:xfrm>
            <a:off x="1324132" y="3087742"/>
            <a:ext cx="15732108" cy="5041252"/>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Conteúdo programático</a:t>
            </a:r>
            <a:r>
              <a:rPr lang="pt-BR" sz="2600" b="1" dirty="0">
                <a:effectLst/>
                <a:latin typeface="Poppins" panose="00000500000000000000" pitchFamily="2" charset="0"/>
                <a:ea typeface="Aptos" panose="020B0004020202020204" pitchFamily="34" charset="0"/>
                <a:cs typeface="Poppins" panose="00000500000000000000" pitchFamily="2" charset="0"/>
              </a:rPr>
              <a:t>:</a:t>
            </a:r>
          </a:p>
          <a:p>
            <a:pPr algn="just">
              <a:lnSpc>
                <a:spcPts val="4900"/>
              </a:lnSpc>
              <a:spcBef>
                <a:spcPct val="0"/>
              </a:spcBef>
            </a:pPr>
            <a:endParaRPr lang="pt-BR" sz="2600" b="1" dirty="0">
              <a:effectLst/>
              <a:latin typeface="Poppins" panose="00000500000000000000" pitchFamily="2" charset="0"/>
              <a:ea typeface="Aptos" panose="020B0004020202020204" pitchFamily="34" charset="0"/>
              <a:cs typeface="Poppins" panose="00000500000000000000" pitchFamily="2" charset="0"/>
            </a:endParaRPr>
          </a:p>
          <a:p>
            <a:pPr marL="457200" indent="-457200" algn="just">
              <a:lnSpc>
                <a:spcPts val="4900"/>
              </a:lnSpc>
              <a:spcBef>
                <a:spcPct val="0"/>
              </a:spcBef>
              <a:buFont typeface="Arial" panose="020B0604020202020204" pitchFamily="34" charset="0"/>
              <a:buChar char="•"/>
            </a:pPr>
            <a:r>
              <a:rPr lang="pt-BR" sz="2200" dirty="0">
                <a:latin typeface="Poppins" panose="00000500000000000000" pitchFamily="2" charset="0"/>
                <a:ea typeface="Aptos" panose="020B0004020202020204" pitchFamily="34" charset="0"/>
                <a:cs typeface="Poppins" panose="00000500000000000000" pitchFamily="2" charset="0"/>
              </a:rPr>
              <a:t>Módulo 1: Receitas Públicas;</a:t>
            </a:r>
          </a:p>
          <a:p>
            <a:pPr marL="457200" indent="-457200" algn="just">
              <a:lnSpc>
                <a:spcPts val="4900"/>
              </a:lnSpc>
              <a:spcBef>
                <a:spcPct val="0"/>
              </a:spcBef>
              <a:buFont typeface="Arial" panose="020B0604020202020204" pitchFamily="34" charset="0"/>
              <a:buChar char="•"/>
            </a:pPr>
            <a:r>
              <a:rPr lang="pt-BR" sz="2200" dirty="0">
                <a:latin typeface="Poppins" panose="00000500000000000000" pitchFamily="2" charset="0"/>
                <a:ea typeface="Aptos" panose="020B0004020202020204" pitchFamily="34" charset="0"/>
                <a:cs typeface="Poppins" panose="00000500000000000000" pitchFamily="2" charset="0"/>
              </a:rPr>
              <a:t>Módulo 2: Receitas Próprias;</a:t>
            </a:r>
          </a:p>
          <a:p>
            <a:pPr marL="457200" indent="-457200" algn="just">
              <a:lnSpc>
                <a:spcPts val="4900"/>
              </a:lnSpc>
              <a:spcBef>
                <a:spcPct val="0"/>
              </a:spcBef>
              <a:buFont typeface="Arial" panose="020B0604020202020204" pitchFamily="34" charset="0"/>
              <a:buChar char="•"/>
            </a:pPr>
            <a:r>
              <a:rPr lang="pt-BR" sz="2200" dirty="0">
                <a:latin typeface="Poppins" panose="00000500000000000000" pitchFamily="2" charset="0"/>
                <a:ea typeface="Aptos" panose="020B0004020202020204" pitchFamily="34" charset="0"/>
                <a:cs typeface="Poppins" panose="00000500000000000000" pitchFamily="2" charset="0"/>
              </a:rPr>
              <a:t>Módulo 3: Estimativas e Reestimativas de Receitas Próprias;</a:t>
            </a:r>
          </a:p>
          <a:p>
            <a:pPr marL="457200" indent="-457200" algn="just">
              <a:lnSpc>
                <a:spcPts val="4900"/>
              </a:lnSpc>
              <a:spcBef>
                <a:spcPct val="0"/>
              </a:spcBef>
              <a:buFont typeface="Arial" panose="020B0604020202020204" pitchFamily="34" charset="0"/>
              <a:buChar char="•"/>
            </a:pPr>
            <a:r>
              <a:rPr lang="pt-BR" sz="2200" dirty="0">
                <a:latin typeface="Poppins" panose="00000500000000000000" pitchFamily="2" charset="0"/>
                <a:ea typeface="Aptos" panose="020B0004020202020204" pitchFamily="34" charset="0"/>
                <a:cs typeface="Poppins" panose="00000500000000000000" pitchFamily="2" charset="0"/>
              </a:rPr>
              <a:t>Módulo 4: Fluxos dos Processos de Estimativas e Reestimativas;</a:t>
            </a:r>
          </a:p>
          <a:p>
            <a:pPr marL="457200" indent="-457200" algn="just">
              <a:lnSpc>
                <a:spcPts val="4900"/>
              </a:lnSpc>
              <a:spcBef>
                <a:spcPct val="0"/>
              </a:spcBef>
              <a:buFont typeface="Arial" panose="020B0604020202020204" pitchFamily="34" charset="0"/>
              <a:buChar char="•"/>
            </a:pPr>
            <a:r>
              <a:rPr lang="pt-BR" sz="2200" dirty="0">
                <a:latin typeface="Poppins" panose="00000500000000000000" pitchFamily="2" charset="0"/>
                <a:ea typeface="Aptos" panose="020B0004020202020204" pitchFamily="34" charset="0"/>
                <a:cs typeface="Poppins" panose="00000500000000000000" pitchFamily="2" charset="0"/>
              </a:rPr>
              <a:t>Módulo 5: Acompanhamento da arrecadação e da execução das Receitas Próprias;</a:t>
            </a:r>
          </a:p>
          <a:p>
            <a:pPr marL="457200" indent="-457200" algn="just">
              <a:lnSpc>
                <a:spcPts val="4900"/>
              </a:lnSpc>
              <a:spcBef>
                <a:spcPct val="0"/>
              </a:spcBef>
              <a:buFont typeface="Arial" panose="020B0604020202020204" pitchFamily="34" charset="0"/>
              <a:buChar char="•"/>
            </a:pPr>
            <a:r>
              <a:rPr lang="pt-BR" sz="2200" dirty="0">
                <a:latin typeface="Poppins" panose="00000500000000000000" pitchFamily="2" charset="0"/>
                <a:ea typeface="Aptos" panose="020B0004020202020204" pitchFamily="34" charset="0"/>
                <a:cs typeface="Poppins" panose="00000500000000000000" pitchFamily="2" charset="0"/>
              </a:rPr>
              <a:t>Módulo 6: Orientações para a Captação de Receitas Próprias;</a:t>
            </a:r>
          </a:p>
        </p:txBody>
      </p:sp>
      <p:sp>
        <p:nvSpPr>
          <p:cNvPr id="12" name="CaixaDeTexto 11">
            <a:extLst>
              <a:ext uri="{FF2B5EF4-FFF2-40B4-BE49-F238E27FC236}">
                <a16:creationId xmlns:a16="http://schemas.microsoft.com/office/drawing/2014/main" id="{9F7811BB-8ACA-70FD-2FEB-7208A446B855}"/>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Oficina 8: Captação de Receitas Próprias</a:t>
            </a:r>
          </a:p>
        </p:txBody>
      </p:sp>
      <p:pic>
        <p:nvPicPr>
          <p:cNvPr id="10" name="Câmera 9">
            <a:extLst>
              <a:ext uri="{FF2B5EF4-FFF2-40B4-BE49-F238E27FC236}">
                <a16:creationId xmlns:a16="http://schemas.microsoft.com/office/drawing/2014/main" id="{9EF485D3-19D3-8295-7577-F941F2D2F35D}"/>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96672" y="2415488"/>
            <a:ext cx="1710000" cy="1710000"/>
          </a:xfrm>
          <a:prstGeom prst="ellipse">
            <a:avLst/>
          </a:prstGeom>
        </p:spPr>
      </p:pic>
    </p:spTree>
    <p:extLst>
      <p:ext uri="{BB962C8B-B14F-4D97-AF65-F5344CB8AC3E}">
        <p14:creationId xmlns:p14="http://schemas.microsoft.com/office/powerpoint/2010/main" val="29408563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AF87E934-6807-35F7-5368-A7896E5DBA6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C0A6B3A-1B03-1624-AF90-FE323E245D95}"/>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AEB68BCE-DA5B-6B5A-562C-B31A9FCFEE05}"/>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1D604705-DE79-C4F2-15E0-2B6952DC6AA7}"/>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408E3150-5FC2-0F18-54BD-DCD22AD9E723}"/>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2C3D655B-66E6-D2BE-DC23-82D3B30DA2BE}"/>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AADD8246-CA48-9E7D-A0F7-398530EA128C}"/>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5575EA61-BF16-858B-2E67-B24D5AA84383}"/>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13" name="CaixaDeTexto 12">
            <a:extLst>
              <a:ext uri="{FF2B5EF4-FFF2-40B4-BE49-F238E27FC236}">
                <a16:creationId xmlns:a16="http://schemas.microsoft.com/office/drawing/2014/main" id="{C72F61CD-D81F-35FA-51C0-435FA8D968B7}"/>
              </a:ext>
            </a:extLst>
          </p:cNvPr>
          <p:cNvSpPr txBox="1"/>
          <p:nvPr/>
        </p:nvSpPr>
        <p:spPr>
          <a:xfrm>
            <a:off x="1028700" y="23587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Estimativa e Reestimativa de Receitas Próprias no SIMEC </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30F75CF8-3E21-D421-C91C-EC19F1575CE6}"/>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2" name="Imagem 11" descr="Interface gráfica do usuário, Texto, Aplicativo, Email&#10;&#10;Descrição gerada automaticamente">
            <a:extLst>
              <a:ext uri="{FF2B5EF4-FFF2-40B4-BE49-F238E27FC236}">
                <a16:creationId xmlns:a16="http://schemas.microsoft.com/office/drawing/2014/main" id="{8B10C87B-4C3A-56E8-1FAC-75A48780CA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3097768"/>
            <a:ext cx="16506668" cy="6984596"/>
          </a:xfrm>
          <a:prstGeom prst="rect">
            <a:avLst/>
          </a:prstGeom>
        </p:spPr>
      </p:pic>
      <p:pic>
        <p:nvPicPr>
          <p:cNvPr id="10" name="Câmera 9">
            <a:extLst>
              <a:ext uri="{FF2B5EF4-FFF2-40B4-BE49-F238E27FC236}">
                <a16:creationId xmlns:a16="http://schemas.microsoft.com/office/drawing/2014/main" id="{DA3611B8-2EB9-4917-CE43-CBBEEC463E17}"/>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4083368" y="790093"/>
            <a:ext cx="1710000" cy="1710000"/>
          </a:xfrm>
          <a:prstGeom prst="ellipse">
            <a:avLst/>
          </a:prstGeom>
        </p:spPr>
      </p:pic>
    </p:spTree>
    <p:extLst>
      <p:ext uri="{BB962C8B-B14F-4D97-AF65-F5344CB8AC3E}">
        <p14:creationId xmlns:p14="http://schemas.microsoft.com/office/powerpoint/2010/main" val="25393019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8E245158-AA4D-8922-4340-7A7C89FB2BB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7E970B4-FF3B-6B64-CFD3-2491F6DE0525}"/>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13BC1E84-29F1-656C-E379-19F47F7D474A}"/>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6E83D105-4315-D014-B530-44810BA6DE3C}"/>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1DE6FDF2-199E-F434-6CAE-5994CF33DA06}"/>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3999735E-4EC3-D675-F5EF-291D02D45974}"/>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0BA9B212-A07E-16C1-5100-AE79BDC0B111}"/>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E8A65A5A-3CCB-2291-B2C9-E82FE13D6D74}"/>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13" name="CaixaDeTexto 12">
            <a:extLst>
              <a:ext uri="{FF2B5EF4-FFF2-40B4-BE49-F238E27FC236}">
                <a16:creationId xmlns:a16="http://schemas.microsoft.com/office/drawing/2014/main" id="{5F7C9328-B800-6C3E-A515-8D01A14193D8}"/>
              </a:ext>
            </a:extLst>
          </p:cNvPr>
          <p:cNvSpPr txBox="1"/>
          <p:nvPr/>
        </p:nvSpPr>
        <p:spPr>
          <a:xfrm>
            <a:off x="1028700" y="23587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Estimativa e Reestimativa de Receitas Próprias no SIMEC </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0FB10134-7F5B-EBDE-0A6E-7AE812B0176E}"/>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1" name="Imagem 10" descr="Interface gráfica do usuário, Texto, Aplicativo, Email&#10;&#10;Descrição gerada automaticamente">
            <a:extLst>
              <a:ext uri="{FF2B5EF4-FFF2-40B4-BE49-F238E27FC236}">
                <a16:creationId xmlns:a16="http://schemas.microsoft.com/office/drawing/2014/main" id="{783370F6-85BC-7AC5-52AA-E39050B24F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576" y="3087742"/>
            <a:ext cx="15948792" cy="7019506"/>
          </a:xfrm>
          <a:prstGeom prst="rect">
            <a:avLst/>
          </a:prstGeom>
        </p:spPr>
      </p:pic>
      <p:pic>
        <p:nvPicPr>
          <p:cNvPr id="10" name="Câmera 9">
            <a:extLst>
              <a:ext uri="{FF2B5EF4-FFF2-40B4-BE49-F238E27FC236}">
                <a16:creationId xmlns:a16="http://schemas.microsoft.com/office/drawing/2014/main" id="{F13ADC34-75A9-F29D-CFCA-417CDFF7D4F9}"/>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4000807" y="648780"/>
            <a:ext cx="1710000" cy="1710000"/>
          </a:xfrm>
          <a:prstGeom prst="ellipse">
            <a:avLst/>
          </a:prstGeom>
        </p:spPr>
      </p:pic>
    </p:spTree>
    <p:extLst>
      <p:ext uri="{BB962C8B-B14F-4D97-AF65-F5344CB8AC3E}">
        <p14:creationId xmlns:p14="http://schemas.microsoft.com/office/powerpoint/2010/main" val="3112089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573A61CB-FD2C-7ED1-7BDE-F7DD99D7DC4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D1FE300-05F2-EF67-46D7-69920E1F0EC4}"/>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E6A210A5-D603-2F09-3F77-B793F3E07FDF}"/>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7E1395E0-BFD1-1AD7-0E22-A3C30D597D19}"/>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a:extLst>
              <a:ext uri="{FF2B5EF4-FFF2-40B4-BE49-F238E27FC236}">
                <a16:creationId xmlns:a16="http://schemas.microsoft.com/office/drawing/2014/main" id="{B72B4C55-4BAE-F0E2-9B39-E38501FF897E}"/>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1542EF81-CE6A-3201-16F5-6D2B3AA278A1}"/>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grpSp>
        <p:nvGrpSpPr>
          <p:cNvPr id="14" name="Group 5">
            <a:extLst>
              <a:ext uri="{FF2B5EF4-FFF2-40B4-BE49-F238E27FC236}">
                <a16:creationId xmlns:a16="http://schemas.microsoft.com/office/drawing/2014/main" id="{FCF07A42-AF82-E6A4-E499-BA88AD3F7F91}"/>
              </a:ext>
            </a:extLst>
          </p:cNvPr>
          <p:cNvGrpSpPr/>
          <p:nvPr/>
        </p:nvGrpSpPr>
        <p:grpSpPr>
          <a:xfrm>
            <a:off x="-612792" y="824289"/>
            <a:ext cx="9756792" cy="1087611"/>
            <a:chOff x="0" y="0"/>
            <a:chExt cx="2569690" cy="286449"/>
          </a:xfrm>
        </p:grpSpPr>
        <p:sp>
          <p:nvSpPr>
            <p:cNvPr id="15" name="Freeform 6">
              <a:extLst>
                <a:ext uri="{FF2B5EF4-FFF2-40B4-BE49-F238E27FC236}">
                  <a16:creationId xmlns:a16="http://schemas.microsoft.com/office/drawing/2014/main" id="{3C279708-D060-9F15-9D24-D79648AA3E66}"/>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16" name="TextBox 7">
              <a:extLst>
                <a:ext uri="{FF2B5EF4-FFF2-40B4-BE49-F238E27FC236}">
                  <a16:creationId xmlns:a16="http://schemas.microsoft.com/office/drawing/2014/main" id="{2CC435CB-EAFE-FC96-EB7F-F258977443FB}"/>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17" name="CaixaDeTexto 16">
            <a:extLst>
              <a:ext uri="{FF2B5EF4-FFF2-40B4-BE49-F238E27FC236}">
                <a16:creationId xmlns:a16="http://schemas.microsoft.com/office/drawing/2014/main" id="{5F9A9C70-2056-1E47-4FFA-830A37F6DD3D}"/>
              </a:ext>
            </a:extLst>
          </p:cNvPr>
          <p:cNvSpPr txBox="1"/>
          <p:nvPr/>
        </p:nvSpPr>
        <p:spPr>
          <a:xfrm>
            <a:off x="1238250" y="952595"/>
            <a:ext cx="3848100" cy="830997"/>
          </a:xfrm>
          <a:prstGeom prst="rect">
            <a:avLst/>
          </a:prstGeom>
          <a:noFill/>
        </p:spPr>
        <p:txBody>
          <a:bodyPr wrap="square" rtlCol="0">
            <a:spAutoFit/>
          </a:bodyPr>
          <a:lstStyle/>
          <a:p>
            <a:pPr algn="just"/>
            <a:r>
              <a:rPr lang="pt-BR" sz="4800" dirty="0">
                <a:latin typeface="Poppins ExtraBold" panose="020B0502040204020203" pitchFamily="2" charset="0"/>
                <a:cs typeface="Poppins ExtraBold" panose="020B0502040204020203" pitchFamily="2" charset="0"/>
              </a:rPr>
              <a:t>INTERVALO</a:t>
            </a:r>
          </a:p>
        </p:txBody>
      </p:sp>
      <p:pic>
        <p:nvPicPr>
          <p:cNvPr id="19" name="Imagem 18" descr="Placa com fundo preto&#10;&#10;Descrição gerada automaticamente com confiança média">
            <a:extLst>
              <a:ext uri="{FF2B5EF4-FFF2-40B4-BE49-F238E27FC236}">
                <a16:creationId xmlns:a16="http://schemas.microsoft.com/office/drawing/2014/main" id="{47BCC757-FA00-3EE7-EC00-235986CDBA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400" y="2913002"/>
            <a:ext cx="6324600" cy="6430785"/>
          </a:xfrm>
          <a:prstGeom prst="rect">
            <a:avLst/>
          </a:prstGeom>
        </p:spPr>
      </p:pic>
      <p:pic>
        <p:nvPicPr>
          <p:cNvPr id="5" name="Câmera 4">
            <a:extLst>
              <a:ext uri="{FF2B5EF4-FFF2-40B4-BE49-F238E27FC236}">
                <a16:creationId xmlns:a16="http://schemas.microsoft.com/office/drawing/2014/main" id="{FD8A7616-636C-5B72-DFB1-DE3BBCCE1522}"/>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297745" y="2476500"/>
            <a:ext cx="1710000" cy="1710000"/>
          </a:xfrm>
          <a:prstGeom prst="ellipse">
            <a:avLst/>
          </a:prstGeom>
        </p:spPr>
      </p:pic>
    </p:spTree>
    <p:extLst>
      <p:ext uri="{BB962C8B-B14F-4D97-AF65-F5344CB8AC3E}">
        <p14:creationId xmlns:p14="http://schemas.microsoft.com/office/powerpoint/2010/main" val="19017980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2350CD9D-7474-10CF-00D1-EFED8EB07EC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BBFC38E-36BD-9FAF-6224-AF39FAE91861}"/>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DC52CC55-E95C-3569-AC16-B6A812DFED7C}"/>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0D8FE3FA-6F31-750D-BECB-6D84DDE16CF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14678798-D11F-44AE-167F-0E95FD3E37DC}"/>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86192107-7209-D069-4068-A3FFC3882E17}"/>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A2B17209-3C91-7907-2265-7A8392EDD7C2}"/>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E8036F65-373B-1CBD-7D87-671FB32877C6}"/>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BC68B350-C48C-743D-FC0D-EF6275249645}"/>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06525156-08F2-2D2D-461F-D02322C1357E}"/>
              </a:ext>
            </a:extLst>
          </p:cNvPr>
          <p:cNvSpPr txBox="1"/>
          <p:nvPr/>
        </p:nvSpPr>
        <p:spPr>
          <a:xfrm>
            <a:off x="1028700" y="2165297"/>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4435FE9E-B3CA-5D15-4E35-EE204773083E}"/>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1F0F0D42-0E1B-E872-6A90-50017E40D9CC}"/>
              </a:ext>
            </a:extLst>
          </p:cNvPr>
          <p:cNvSpPr txBox="1"/>
          <p:nvPr/>
        </p:nvSpPr>
        <p:spPr>
          <a:xfrm>
            <a:off x="1217254" y="3336779"/>
            <a:ext cx="16729912" cy="6946004"/>
          </a:xfrm>
          <a:prstGeom prst="rect">
            <a:avLst/>
          </a:prstGeom>
          <a:noFill/>
        </p:spPr>
        <p:txBody>
          <a:bodyPr wrap="square">
            <a:spAutoFit/>
          </a:bodyPr>
          <a:lstStyle/>
          <a:p>
            <a:pPr marL="514350" indent="-514350" algn="just">
              <a:lnSpc>
                <a:spcPct val="130000"/>
              </a:lnSpc>
              <a:spcBef>
                <a:spcPct val="0"/>
              </a:spcBef>
              <a:buAutoNum type="alphaLcParenR"/>
            </a:pPr>
            <a:r>
              <a:rPr lang="pt-BR" sz="2400" b="1" dirty="0">
                <a:latin typeface="Poppins" panose="00000500000000000000" pitchFamily="2" charset="0"/>
                <a:ea typeface="Aptos" panose="020B0004020202020204" pitchFamily="34" charset="0"/>
                <a:cs typeface="Poppins" panose="00000500000000000000" pitchFamily="2" charset="0"/>
              </a:rPr>
              <a:t>1.3.1.1.01.1.1 - Aluguéis e Arrendamentos – Principal</a:t>
            </a:r>
          </a:p>
          <a:p>
            <a:pPr marL="457200" indent="-457200" algn="just">
              <a:lnSpc>
                <a:spcPct val="130000"/>
              </a:lnSpc>
              <a:spcBef>
                <a:spcPct val="0"/>
              </a:spcBef>
              <a:buAutoNum type="alphaLcParenR"/>
            </a:pPr>
            <a:endParaRPr lang="pt-BR" sz="2000" b="1"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Para essa natureza de receita, obrigatoriamente, deverá constar o nome do contratante, a descrição do bem alugado, a periodicidade de reajuste, o índice de reajuste, a projeção mês a mês e o valor total. Nos casos de contratos de aluguel com prazo determinado, é necessário que o contrato seja devidamente anexado</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VALOR TOTAL</a:t>
            </a:r>
            <a:r>
              <a:rPr lang="pt-BR" sz="2000" dirty="0">
                <a:latin typeface="Poppins" panose="00000500000000000000" pitchFamily="2" charset="0"/>
                <a:ea typeface="Aptos" panose="020B0004020202020204" pitchFamily="34" charset="0"/>
                <a:cs typeface="Poppins" panose="00000500000000000000" pitchFamily="2" charset="0"/>
              </a:rPr>
              <a:t>: R$ 140.047</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JUSTIFICATIVA</a:t>
            </a:r>
            <a:r>
              <a:rPr lang="pt-BR" sz="2000" dirty="0">
                <a:latin typeface="Poppins" panose="00000500000000000000" pitchFamily="2" charset="0"/>
                <a:ea typeface="Aptos" panose="020B0004020202020204" pitchFamily="34" charset="0"/>
                <a:cs typeface="Poppins" panose="00000500000000000000" pitchFamily="2" charset="0"/>
              </a:rPr>
              <a:t>: Essa reestimativa se deve pelo decréscimo verificado na projeção da NR de aluguéis e arrendamentos no Ano T (R$ 140.047,00) em relação à última posição estimada pela SOF (R$ 160.000,00). Esse decréscimo se justifica em função da metodologia por ela adotada, que considerou os últimos 12 meses de arrecadação, nos quais houve pagamentos acumulados de meses anteriores a esse período, o que tendenciou a média de arrecadação. O fato gerador principal da referida receita se origina da locação de espaço para funcionamento de cantina nos diversos campus universitários.</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METODOLOGIA</a:t>
            </a:r>
            <a:r>
              <a:rPr lang="pt-BR" sz="2000" dirty="0">
                <a:latin typeface="Poppins" panose="00000500000000000000" pitchFamily="2" charset="0"/>
                <a:ea typeface="Aptos" panose="020B0004020202020204" pitchFamily="34" charset="0"/>
                <a:cs typeface="Poppins" panose="00000500000000000000" pitchFamily="2" charset="0"/>
              </a:rPr>
              <a:t>: Quantidade de bens locados X valor médio mensal dos bens locados X nº de meses</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MEMÓRIA DE CÁLCULO</a:t>
            </a:r>
            <a:r>
              <a:rPr lang="pt-BR" sz="2000" dirty="0">
                <a:latin typeface="Poppins" panose="00000500000000000000" pitchFamily="2" charset="0"/>
                <a:ea typeface="Aptos" panose="020B0004020202020204" pitchFamily="34" charset="0"/>
                <a:cs typeface="Poppins" panose="00000500000000000000" pitchFamily="2" charset="0"/>
              </a:rPr>
              <a:t>: 8 X R$ 1.459,00 X 12 = R$ 140.064,00</a:t>
            </a:r>
          </a:p>
        </p:txBody>
      </p:sp>
      <p:pic>
        <p:nvPicPr>
          <p:cNvPr id="11" name="Câmera 10">
            <a:extLst>
              <a:ext uri="{FF2B5EF4-FFF2-40B4-BE49-F238E27FC236}">
                <a16:creationId xmlns:a16="http://schemas.microsoft.com/office/drawing/2014/main" id="{9BE34F67-09BD-C62A-E7C4-F1AA81CE69F8}"/>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096714" y="2329625"/>
            <a:ext cx="1710000" cy="1710000"/>
          </a:xfrm>
          <a:prstGeom prst="ellipse">
            <a:avLst/>
          </a:prstGeom>
        </p:spPr>
      </p:pic>
    </p:spTree>
    <p:extLst>
      <p:ext uri="{BB962C8B-B14F-4D97-AF65-F5344CB8AC3E}">
        <p14:creationId xmlns:p14="http://schemas.microsoft.com/office/powerpoint/2010/main" val="30812852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B5E18615-2039-2901-849A-49FA26A7A15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4716D60-9760-8B73-5B6A-219ACF1ADC30}"/>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35AFA2C6-B091-232A-2039-957E1525B2B1}"/>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CA1F9363-907D-C482-8221-A777663EB8A1}"/>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9D0D8BE1-B6EE-B474-5F7B-6BC14BBFEF04}"/>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B7927CD5-23D8-F7A8-78D5-FBA5BC76CB30}"/>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62E1ABD5-22CD-8C49-0F1C-D2A69CC82335}"/>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290C79E5-85D3-F341-6E61-64DC841263E8}"/>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84D26D5D-1BF1-78C8-627F-A65AF642A7FD}"/>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946593AE-FAC5-3184-1BF0-FD020A6709A7}"/>
              </a:ext>
            </a:extLst>
          </p:cNvPr>
          <p:cNvSpPr txBox="1"/>
          <p:nvPr/>
        </p:nvSpPr>
        <p:spPr>
          <a:xfrm>
            <a:off x="1024689" y="2331044"/>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B3734BB4-5A39-D735-D2C7-3A3A9DFB1B8F}"/>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C6BEE93B-A099-85CD-3A46-34960F72CB90}"/>
              </a:ext>
            </a:extLst>
          </p:cNvPr>
          <p:cNvSpPr txBox="1"/>
          <p:nvPr/>
        </p:nvSpPr>
        <p:spPr>
          <a:xfrm>
            <a:off x="1285854" y="3316926"/>
            <a:ext cx="16729912" cy="538609"/>
          </a:xfrm>
          <a:prstGeom prst="rect">
            <a:avLst/>
          </a:prstGeom>
          <a:noFill/>
        </p:spPr>
        <p:txBody>
          <a:bodyPr wrap="square">
            <a:spAutoFit/>
          </a:bodyPr>
          <a:lstStyle/>
          <a:p>
            <a:pPr marL="514350" indent="-514350" algn="just">
              <a:lnSpc>
                <a:spcPct val="130000"/>
              </a:lnSpc>
              <a:spcBef>
                <a:spcPct val="0"/>
              </a:spcBef>
              <a:buAutoNum type="alphaLcParenR"/>
            </a:pPr>
            <a:r>
              <a:rPr lang="pt-BR" sz="2400" b="1" dirty="0">
                <a:latin typeface="Poppins" panose="00000500000000000000" pitchFamily="2" charset="0"/>
                <a:ea typeface="Aptos" panose="020B0004020202020204" pitchFamily="34" charset="0"/>
                <a:cs typeface="Poppins" panose="00000500000000000000" pitchFamily="2" charset="0"/>
              </a:rPr>
              <a:t>1.3.1.1.01.1.1 - Aluguéis e Arrendamentos – Principal</a:t>
            </a:r>
            <a:endParaRPr lang="pt-BR" sz="2000" b="1" dirty="0">
              <a:latin typeface="Poppins" panose="00000500000000000000" pitchFamily="2" charset="0"/>
              <a:ea typeface="Aptos" panose="020B0004020202020204" pitchFamily="34" charset="0"/>
              <a:cs typeface="Poppins" panose="00000500000000000000" pitchFamily="2" charset="0"/>
            </a:endParaRPr>
          </a:p>
        </p:txBody>
      </p:sp>
      <p:pic>
        <p:nvPicPr>
          <p:cNvPr id="12" name="Imagem 11" descr="Tela de computador&#10;&#10;Descrição gerada automaticamente">
            <a:extLst>
              <a:ext uri="{FF2B5EF4-FFF2-40B4-BE49-F238E27FC236}">
                <a16:creationId xmlns:a16="http://schemas.microsoft.com/office/drawing/2014/main" id="{717D8EC9-D43A-5B3E-6B7F-17F4076725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803" y="3977325"/>
            <a:ext cx="14267914" cy="6259972"/>
          </a:xfrm>
          <a:prstGeom prst="rect">
            <a:avLst/>
          </a:prstGeom>
        </p:spPr>
      </p:pic>
      <p:pic>
        <p:nvPicPr>
          <p:cNvPr id="11" name="Câmera 10">
            <a:extLst>
              <a:ext uri="{FF2B5EF4-FFF2-40B4-BE49-F238E27FC236}">
                <a16:creationId xmlns:a16="http://schemas.microsoft.com/office/drawing/2014/main" id="{E5412706-BA2C-BA53-A6AE-D7D16794667E}"/>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08311" y="2379934"/>
            <a:ext cx="1710000" cy="1710000"/>
          </a:xfrm>
          <a:prstGeom prst="ellipse">
            <a:avLst/>
          </a:prstGeom>
        </p:spPr>
      </p:pic>
    </p:spTree>
    <p:extLst>
      <p:ext uri="{BB962C8B-B14F-4D97-AF65-F5344CB8AC3E}">
        <p14:creationId xmlns:p14="http://schemas.microsoft.com/office/powerpoint/2010/main" val="3672457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76F394C6-10FB-5DFC-0DB2-839104C9D35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5071DDF-7FAB-0685-3AD6-E46D43776390}"/>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1A1FD3ED-3BFB-09CD-4F9F-6661B749484A}"/>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3E499945-4CEE-79DF-E2E9-18C2FDD972AF}"/>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0DA84775-6929-C3BC-88D4-A0DE24EBB281}"/>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3F7C607B-7311-2D9F-A403-3BA0E5F8D383}"/>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94CB6CE1-9A6B-CB5C-1807-E27D1715168C}"/>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AB2037BB-BA95-7926-B2E7-A79712C573EF}"/>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7ABC8016-237A-DF1E-A369-4BEFD67E00EA}"/>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100197E5-7B7B-48D7-8E09-07C1DC483849}"/>
              </a:ext>
            </a:extLst>
          </p:cNvPr>
          <p:cNvSpPr txBox="1"/>
          <p:nvPr/>
        </p:nvSpPr>
        <p:spPr>
          <a:xfrm>
            <a:off x="1028700" y="2026842"/>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E876BFF9-CFED-2439-F08E-7151313BE896}"/>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1E409875-24DA-E829-A0A1-E9B3E0478DF8}"/>
              </a:ext>
            </a:extLst>
          </p:cNvPr>
          <p:cNvSpPr txBox="1"/>
          <p:nvPr/>
        </p:nvSpPr>
        <p:spPr>
          <a:xfrm>
            <a:off x="1285854" y="3017317"/>
            <a:ext cx="16729912" cy="6801862"/>
          </a:xfrm>
          <a:prstGeom prst="rect">
            <a:avLst/>
          </a:prstGeom>
          <a:noFill/>
        </p:spPr>
        <p:txBody>
          <a:bodyPr wrap="square">
            <a:spAutoFit/>
          </a:bodyPr>
          <a:lstStyle/>
          <a:p>
            <a:pPr algn="just">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b) 1.4.1.1.01.0.1 - Receita Agropecuária – Principal</a:t>
            </a:r>
          </a:p>
          <a:p>
            <a:pPr marL="457200" indent="-457200" algn="just">
              <a:spcBef>
                <a:spcPct val="0"/>
              </a:spcBef>
              <a:buAutoNum type="alphaLcParenR"/>
            </a:pPr>
            <a:endParaRPr lang="pt-BR" sz="1600" b="1" dirty="0">
              <a:latin typeface="Poppins" panose="00000500000000000000" pitchFamily="2" charset="0"/>
              <a:ea typeface="Aptos" panose="020B0004020202020204" pitchFamily="34" charset="0"/>
              <a:cs typeface="Poppins" panose="00000500000000000000" pitchFamily="2" charset="0"/>
            </a:endParaRPr>
          </a:p>
          <a:p>
            <a:pPr algn="just">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VALOR TOTAL</a:t>
            </a:r>
            <a:r>
              <a:rPr lang="pt-BR" sz="1600" dirty="0">
                <a:latin typeface="Poppins" panose="00000500000000000000" pitchFamily="2" charset="0"/>
                <a:ea typeface="Aptos" panose="020B0004020202020204" pitchFamily="34" charset="0"/>
                <a:cs typeface="Poppins" panose="00000500000000000000" pitchFamily="2" charset="0"/>
              </a:rPr>
              <a:t>: R$ 93.820</a:t>
            </a:r>
          </a:p>
          <a:p>
            <a:pPr algn="just">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JUSTIFICATIVA</a:t>
            </a:r>
            <a:r>
              <a:rPr lang="pt-BR" sz="1600" dirty="0">
                <a:latin typeface="Poppins" panose="00000500000000000000" pitchFamily="2" charset="0"/>
                <a:ea typeface="Aptos" panose="020B0004020202020204" pitchFamily="34" charset="0"/>
                <a:cs typeface="Poppins" panose="00000500000000000000" pitchFamily="2" charset="0"/>
              </a:rPr>
              <a:t>: Essa reestimativa se deve ao decréscimo constatado em relação à última posição aprovada pela SOF (R$ 145.041,00) sobre o montante ora estimado (R$ 93.820,00), que se justifica em função da menor produção de carnes neste exercício. Os fatos geradores desta NR se originam da venda de produtos agrícolas (banana, manga, acerola etc.) e produtos animais (leite in natura, ovos, ovinos, codornas, suínos, toucinho etc.)</a:t>
            </a:r>
          </a:p>
          <a:p>
            <a:pPr algn="just">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METODOLOGIA</a:t>
            </a:r>
            <a:r>
              <a:rPr lang="pt-BR" sz="1600" dirty="0">
                <a:latin typeface="Poppins" panose="00000500000000000000" pitchFamily="2" charset="0"/>
                <a:ea typeface="Aptos" panose="020B0004020202020204" pitchFamily="34" charset="0"/>
                <a:cs typeface="Poppins" panose="00000500000000000000" pitchFamily="2" charset="0"/>
              </a:rPr>
              <a:t>: </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Quantidade de produtos agropecuários passíveis de comercialização no ano (por unidade de medida) X valor médio dos produtos</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Quantidade de produtos agropecuários comercializados no ano:</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12.050 Unidades (ovos de codorna, ovino vivo, codornas vivas/abatidas);</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336 Caixas (bananas, manga, acerola);</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7.950 Kg (suíno vivo, toucinho, tripa, kit mocotó); e</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d) 670 Litros de leite.</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Valor médio dos produtos agropecuários comercializados, conforme unidade de medida</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R$ 1,78 Unidades (ovos de codorna, ovino vivo, codornas vivas/abatidas);</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R$ 10,05 Caixas (bananas, manga, acerola);</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R$ 8,51 Kg (suíno vivo, toucinho, tripa, kit mocotó);</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d) R$ 2,00 Litros de leite.</a:t>
            </a:r>
          </a:p>
          <a:p>
            <a:pPr algn="just">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MEMÓRIA DE CÁLCULO</a:t>
            </a:r>
            <a:r>
              <a:rPr lang="pt-BR" sz="1600" dirty="0">
                <a:latin typeface="Poppins" panose="00000500000000000000" pitchFamily="2" charset="0"/>
                <a:ea typeface="Aptos" panose="020B0004020202020204" pitchFamily="34" charset="0"/>
                <a:cs typeface="Poppins" panose="00000500000000000000" pitchFamily="2" charset="0"/>
              </a:rPr>
              <a:t>: </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12.050 x R$ 1,78 = R$ 21.449,00</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336 x R$ 10,05 = R$ 3.376,80</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7.950 x R$ 8,51 = R$ 67.654,50</a:t>
            </a:r>
          </a:p>
          <a:p>
            <a:pPr algn="just">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d) 670 x R$ 2,00 = R$ 1.340,00</a:t>
            </a:r>
          </a:p>
        </p:txBody>
      </p:sp>
      <p:pic>
        <p:nvPicPr>
          <p:cNvPr id="11" name="Câmera 10">
            <a:extLst>
              <a:ext uri="{FF2B5EF4-FFF2-40B4-BE49-F238E27FC236}">
                <a16:creationId xmlns:a16="http://schemas.microsoft.com/office/drawing/2014/main" id="{182A0DDC-99C1-F764-707C-4D8448ABF694}"/>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04300" y="2442562"/>
            <a:ext cx="1710000" cy="1710000"/>
          </a:xfrm>
          <a:prstGeom prst="ellipse">
            <a:avLst/>
          </a:prstGeom>
        </p:spPr>
      </p:pic>
    </p:spTree>
    <p:extLst>
      <p:ext uri="{BB962C8B-B14F-4D97-AF65-F5344CB8AC3E}">
        <p14:creationId xmlns:p14="http://schemas.microsoft.com/office/powerpoint/2010/main" val="22571738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A5EA289B-829F-501A-A723-311977BDA36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1707C69-C51A-4EAB-578F-EB95B2CFAE2E}"/>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5D6A9C9B-14F3-2695-EBBF-A77D08E8B14B}"/>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6F4311DD-34B5-B7B4-85A0-89736CEBE08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E546A305-8F56-D2B3-7E8E-0CAAFB68EF80}"/>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8E59185D-0A49-DDB6-EE98-643DCC7D0521}"/>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E8EED663-B5B8-98D8-D36D-491F83C85F65}"/>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9002919F-84A5-0F9C-216A-323CD20D6B4E}"/>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C961E679-C4F0-6F15-8651-38ADFC477FDF}"/>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D6700C25-2C2E-4EBF-2C89-DD1FD09AE8AD}"/>
              </a:ext>
            </a:extLst>
          </p:cNvPr>
          <p:cNvSpPr txBox="1"/>
          <p:nvPr/>
        </p:nvSpPr>
        <p:spPr>
          <a:xfrm>
            <a:off x="1028700" y="1866833"/>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A6E2F4E4-4B30-46F5-ACBE-9CDC86E1649E}"/>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4F4D06D5-A12D-162C-BB11-E2ED5B8196C0}"/>
              </a:ext>
            </a:extLst>
          </p:cNvPr>
          <p:cNvSpPr txBox="1"/>
          <p:nvPr/>
        </p:nvSpPr>
        <p:spPr>
          <a:xfrm>
            <a:off x="1285854" y="2698014"/>
            <a:ext cx="16729912" cy="461665"/>
          </a:xfrm>
          <a:prstGeom prst="rect">
            <a:avLst/>
          </a:prstGeom>
          <a:noFill/>
        </p:spPr>
        <p:txBody>
          <a:bodyPr wrap="square">
            <a:spAutoFit/>
          </a:bodyPr>
          <a:lstStyle/>
          <a:p>
            <a:pPr algn="just">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b) 1.4.1.1.01.0.1 - Receita Agropecuária – Principal</a:t>
            </a:r>
            <a:endParaRPr lang="pt-BR" sz="2400" dirty="0">
              <a:latin typeface="Poppins" panose="00000500000000000000" pitchFamily="2" charset="0"/>
              <a:ea typeface="Aptos" panose="020B0004020202020204" pitchFamily="34" charset="0"/>
              <a:cs typeface="Poppins" panose="00000500000000000000" pitchFamily="2" charset="0"/>
            </a:endParaRPr>
          </a:p>
        </p:txBody>
      </p:sp>
      <p:pic>
        <p:nvPicPr>
          <p:cNvPr id="12" name="Imagem 11" descr="Tabela&#10;&#10;Descrição gerada automaticamente">
            <a:extLst>
              <a:ext uri="{FF2B5EF4-FFF2-40B4-BE49-F238E27FC236}">
                <a16:creationId xmlns:a16="http://schemas.microsoft.com/office/drawing/2014/main" id="{2B423F58-9132-81F5-FFB8-07BA97BD6E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2418" y="3220549"/>
            <a:ext cx="11963400" cy="6899619"/>
          </a:xfrm>
          <a:prstGeom prst="rect">
            <a:avLst/>
          </a:prstGeom>
        </p:spPr>
      </p:pic>
      <p:pic>
        <p:nvPicPr>
          <p:cNvPr id="11" name="Câmera 10">
            <a:extLst>
              <a:ext uri="{FF2B5EF4-FFF2-40B4-BE49-F238E27FC236}">
                <a16:creationId xmlns:a16="http://schemas.microsoft.com/office/drawing/2014/main" id="{B5DCE7DB-7884-405D-B7F4-735593EB4056}"/>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04300" y="2365549"/>
            <a:ext cx="1710000" cy="1710000"/>
          </a:xfrm>
          <a:prstGeom prst="ellipse">
            <a:avLst/>
          </a:prstGeom>
        </p:spPr>
      </p:pic>
    </p:spTree>
    <p:extLst>
      <p:ext uri="{BB962C8B-B14F-4D97-AF65-F5344CB8AC3E}">
        <p14:creationId xmlns:p14="http://schemas.microsoft.com/office/powerpoint/2010/main" val="27397166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91E2CE59-2048-B022-112D-781FAB00FCE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80DCBEA-5BA5-EA88-3DFC-00419CF75AA5}"/>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23C3BB59-CBC5-1460-F3F1-ED70C30219DA}"/>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E3999B6C-D726-0498-0158-0760F5496A5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23F60592-87C2-E936-9EBF-BCADC594045D}"/>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B8A68802-4130-375F-C1A4-C0494B012150}"/>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0ECBAF7F-4D0F-40ED-0BDD-99681F20E3AE}"/>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EF4A54A2-EA9D-5CDD-B2E5-84F4D61F40D4}"/>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9034BFCC-37B2-7B9E-EC2E-33C7758F1E99}"/>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4A13CB5D-32B7-6FC6-0BDD-69AACC354037}"/>
              </a:ext>
            </a:extLst>
          </p:cNvPr>
          <p:cNvSpPr txBox="1"/>
          <p:nvPr/>
        </p:nvSpPr>
        <p:spPr>
          <a:xfrm>
            <a:off x="1028700" y="2630505"/>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EC223F71-BD61-217B-285A-E65170544393}"/>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25477A4B-1EAF-7530-07FE-2312B6785A60}"/>
              </a:ext>
            </a:extLst>
          </p:cNvPr>
          <p:cNvSpPr txBox="1"/>
          <p:nvPr/>
        </p:nvSpPr>
        <p:spPr>
          <a:xfrm>
            <a:off x="1285854" y="4144845"/>
            <a:ext cx="16729912" cy="5317866"/>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c) 1.6.1.1.01.0.1 - Serviços Administrativos e Comerciais Prestados por Entidades e Órgãos Públicos em Geral – Principal</a:t>
            </a:r>
            <a:endParaRPr lang="pt-BR" sz="2000" b="1" dirty="0">
              <a:latin typeface="Poppins" panose="00000500000000000000" pitchFamily="2" charset="0"/>
              <a:ea typeface="Aptos" panose="020B0004020202020204" pitchFamily="34" charset="0"/>
              <a:cs typeface="Poppins" panose="00000500000000000000" pitchFamily="2" charset="0"/>
            </a:endParaRPr>
          </a:p>
          <a:p>
            <a:pPr marL="342900" indent="-342900" algn="just">
              <a:lnSpc>
                <a:spcPct val="150000"/>
              </a:lnSpc>
              <a:spcBef>
                <a:spcPct val="0"/>
              </a:spcBef>
              <a:buFont typeface="Arial" panose="020B0604020202020204" pitchFamily="34" charset="0"/>
              <a:buChar char="•"/>
            </a:pPr>
            <a:endParaRPr lang="pt-BR" sz="2000" dirty="0">
              <a:latin typeface="Poppins" panose="00000500000000000000" pitchFamily="2" charset="0"/>
              <a:ea typeface="Aptos" panose="020B0004020202020204" pitchFamily="34" charset="0"/>
              <a:cs typeface="Poppins" panose="00000500000000000000" pitchFamily="2" charset="0"/>
            </a:endParaRPr>
          </a:p>
          <a:p>
            <a:pPr marL="342900" indent="-342900" algn="just">
              <a:lnSpc>
                <a:spcPct val="150000"/>
              </a:lnSpc>
              <a:spcBef>
                <a:spcPct val="0"/>
              </a:spcBef>
              <a:spcAft>
                <a:spcPts val="1200"/>
              </a:spcAft>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Essa natureza de receita possibilita a prestação de diversos serviços administrativos e comerciais por unidade arrecadadora;</a:t>
            </a:r>
          </a:p>
          <a:p>
            <a:pPr marL="342900" indent="-342900" algn="just">
              <a:lnSpc>
                <a:spcPct val="150000"/>
              </a:lnSpc>
              <a:spcBef>
                <a:spcPct val="0"/>
              </a:spcBef>
              <a:spcAft>
                <a:spcPts val="1200"/>
              </a:spcAft>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Exemplos de serviços a serem considerados: hospedagem, alimentação, serviços administrativos, comercialização de materiais, serviços educacionais, veterinários, estudos, consultoria, assistência técnica, recreação, manutenção, entre outros;</a:t>
            </a:r>
          </a:p>
          <a:p>
            <a:pPr marL="342900" indent="-342900" algn="just">
              <a:lnSpc>
                <a:spcPct val="150000"/>
              </a:lnSpc>
              <a:spcBef>
                <a:spcPct val="0"/>
              </a:spcBef>
              <a:spcAft>
                <a:spcPts val="1200"/>
              </a:spcAft>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Recomenda-se incluir uma descrição sucinta no campo "Justificativa" sobre cada item;</a:t>
            </a:r>
          </a:p>
          <a:p>
            <a:pPr marL="342900" indent="-342900" algn="just">
              <a:lnSpc>
                <a:spcPct val="150000"/>
              </a:lnSpc>
              <a:spcBef>
                <a:spcPct val="0"/>
              </a:spcBef>
              <a:spcAft>
                <a:spcPts val="1200"/>
              </a:spcAft>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Para a projeção da receita, devem ser consideradas metodologias e memórias de cálculo baseadas nos itens mais relevantes da arrecadação;</a:t>
            </a:r>
          </a:p>
          <a:p>
            <a:pPr marL="342900" indent="-342900" algn="just">
              <a:lnSpc>
                <a:spcPct val="150000"/>
              </a:lnSpc>
              <a:spcBef>
                <a:spcPct val="0"/>
              </a:spcBef>
              <a:spcAft>
                <a:spcPts val="1200"/>
              </a:spcAft>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É obrigatório elaborar uma planilha específica para os serviços, seguindo o modelo da PLANILHA 5.</a:t>
            </a:r>
          </a:p>
        </p:txBody>
      </p:sp>
      <p:pic>
        <p:nvPicPr>
          <p:cNvPr id="11" name="Câmera 10">
            <a:extLst>
              <a:ext uri="{FF2B5EF4-FFF2-40B4-BE49-F238E27FC236}">
                <a16:creationId xmlns:a16="http://schemas.microsoft.com/office/drawing/2014/main" id="{B9E5D6C9-65A4-E3FF-FFF3-E8B93D8979CE}"/>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04300" y="2434845"/>
            <a:ext cx="1710000" cy="1710000"/>
          </a:xfrm>
          <a:prstGeom prst="ellipse">
            <a:avLst/>
          </a:prstGeom>
        </p:spPr>
      </p:pic>
    </p:spTree>
    <p:extLst>
      <p:ext uri="{BB962C8B-B14F-4D97-AF65-F5344CB8AC3E}">
        <p14:creationId xmlns:p14="http://schemas.microsoft.com/office/powerpoint/2010/main" val="33672190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ADD1FB1A-E103-BE2A-0F63-14C267C7AFB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AFB05D0-8893-3BC8-2E43-C32E237A47FE}"/>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11C5DE58-149B-578C-70C2-5B31BA6C4945}"/>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99890EDD-7867-53C9-1B37-25EA8265991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DB7BC181-AEF0-0DAC-603C-EB0E3C9F64A3}"/>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B7AD8413-146E-1953-9B65-18A108220B05}"/>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86DB360E-27BE-EC9F-485E-5160BD6627C9}"/>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AB008D60-CD7B-43EF-A0AA-231FCAF08984}"/>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13" name="CaixaDeTexto 12">
            <a:extLst>
              <a:ext uri="{FF2B5EF4-FFF2-40B4-BE49-F238E27FC236}">
                <a16:creationId xmlns:a16="http://schemas.microsoft.com/office/drawing/2014/main" id="{850265CB-10C0-37EB-3FDE-B226653D312B}"/>
              </a:ext>
            </a:extLst>
          </p:cNvPr>
          <p:cNvSpPr txBox="1"/>
          <p:nvPr/>
        </p:nvSpPr>
        <p:spPr>
          <a:xfrm>
            <a:off x="1028700" y="2035206"/>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4208236E-A456-D5E9-C577-1E8B05E853C4}"/>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4250BADF-228C-2A96-7DD4-CB5A9AF1C78A}"/>
              </a:ext>
            </a:extLst>
          </p:cNvPr>
          <p:cNvSpPr txBox="1"/>
          <p:nvPr/>
        </p:nvSpPr>
        <p:spPr>
          <a:xfrm>
            <a:off x="1225275" y="2883748"/>
            <a:ext cx="16729912" cy="7191712"/>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c) 1.6.1.1.01.0.1 - Serviços Administrativos e Comerciais Prestados por Entidades e Órgãos Públicos em Geral – Principal</a:t>
            </a:r>
            <a:endParaRPr lang="pt-BR" sz="2000" b="1"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VALOR TOTAL</a:t>
            </a:r>
            <a:r>
              <a:rPr lang="pt-BR" sz="1600" dirty="0">
                <a:latin typeface="Poppins" panose="00000500000000000000" pitchFamily="2" charset="0"/>
                <a:ea typeface="Aptos" panose="020B0004020202020204" pitchFamily="34" charset="0"/>
                <a:cs typeface="Poppins" panose="00000500000000000000" pitchFamily="2" charset="0"/>
              </a:rPr>
              <a:t>: R$ 7.066.481</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JUSTIFICATIVA</a:t>
            </a:r>
            <a:r>
              <a:rPr lang="pt-BR" sz="1600" dirty="0">
                <a:latin typeface="Poppins" panose="00000500000000000000" pitchFamily="2" charset="0"/>
                <a:ea typeface="Aptos" panose="020B0004020202020204" pitchFamily="34" charset="0"/>
                <a:cs typeface="Poppins" panose="00000500000000000000" pitchFamily="2" charset="0"/>
              </a:rPr>
              <a:t>: A projeção dessa natureza de receita (R$ 7.066.481,00) apresenta crescimento de aproximadamente 15% sobre o previsto pela SOF na última estimativa (R$ 6.130.018,00). Tal variação se deve principalmente à formalização de novos contratos:</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Contrato 57/20XX, formalizado com a Instituição MMMM, visando a realização do curso de Fenótipos da Asma;</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Contrato 60/20XX, formalizado com a empresa LLLL, visando a prestação de Serviço de Controle de Qualidade e Higiene Sanitária no Âmbito da RLAM.</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O fato gerador principal da referida receita se origina da prestação de serviços diversos, tais como: cursos, seminários, capacitações etc., bem como dos serviços de comercialização de refeições em cantinas e de hospedagens.</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METODOLOGIA</a:t>
            </a:r>
            <a:r>
              <a:rPr lang="pt-BR" sz="16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Prestação de serviços diversos = nº de contratos X valor médio anual;</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Refeições = nº de refeições por mês X valor unitário da refeição X nº de meses; e</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Hospedagem = nº de diárias por mês X valor unitário da diária X nº de meses.</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MEMÓRIA DE CÁLCULO</a:t>
            </a:r>
            <a:r>
              <a:rPr lang="pt-BR" sz="16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8 X R$ 418.310,09 = R$ 3.346.480,72</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160.000 X R$ 1,5625 X 12 = R$ 3.000.000,00</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300 X R$ 200,00 X 12 = R$ 720.000,00</a:t>
            </a:r>
          </a:p>
        </p:txBody>
      </p:sp>
      <p:pic>
        <p:nvPicPr>
          <p:cNvPr id="11" name="Câmera 10">
            <a:extLst>
              <a:ext uri="{FF2B5EF4-FFF2-40B4-BE49-F238E27FC236}">
                <a16:creationId xmlns:a16="http://schemas.microsoft.com/office/drawing/2014/main" id="{39FAAB4B-F88A-2862-6886-0043FC8FD1C4}"/>
              </a:ext>
            </a:extLst>
          </p:cNvPr>
          <p:cNvPicPr>
            <a:picLocks noChangeAspect="1"/>
            <a:extLst>
              <a:ext uri="{51228E76-BA90-4043-B771-695A4F85340A}">
                <alf:liveFeedProps xmlns:alf="http://schemas.microsoft.com/office/drawing/2021/livefeed"/>
              </a:ext>
            </a:extLst>
          </p:cNvPicPr>
          <p:nvPr/>
        </p:nvPicPr>
        <p:blipFill>
          <a:blip r:embed="rId3">
            <a:extLst>
              <a:ext uri="{96DAC541-7B7A-43D3-8B79-37D633B846F1}">
                <asvg:svgBlip xmlns:asvg="http://schemas.microsoft.com/office/drawing/2016/SVG/main" r:embed="rId4"/>
              </a:ext>
            </a:extLst>
          </a:blip>
          <a:stretch>
            <a:fillRect/>
          </a:stretch>
        </p:blipFill>
        <p:spPr>
          <a:xfrm>
            <a:off x="14141569" y="440231"/>
            <a:ext cx="1710000" cy="1710000"/>
          </a:xfrm>
          <a:prstGeom prst="ellipse">
            <a:avLst/>
          </a:prstGeom>
        </p:spPr>
      </p:pic>
    </p:spTree>
    <p:extLst>
      <p:ext uri="{BB962C8B-B14F-4D97-AF65-F5344CB8AC3E}">
        <p14:creationId xmlns:p14="http://schemas.microsoft.com/office/powerpoint/2010/main" val="26087428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9CDE2A2E-4236-54B7-6BDE-B1CB9051861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C1AFADB-A901-BC64-D0EE-3B6ACC6C7698}"/>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B79B6A8C-99A7-0F1F-203B-481CAC595956}"/>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BC9A0DD0-908C-BCC9-4A77-439BA55C965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9C682243-FEB1-816B-111F-6459BB883F98}"/>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ED41B43B-A35A-6F7F-A64D-7289A760CE45}"/>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E870267C-4A62-368F-FF79-2C8F9750DE58}"/>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3BD11F3A-8C3D-B301-E504-66F303DC0B48}"/>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2298AF7B-51DA-5BD0-5DA3-DBBB30993579}"/>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E3A961A7-5D8B-FBBD-D687-FC3860EBD86E}"/>
              </a:ext>
            </a:extLst>
          </p:cNvPr>
          <p:cNvSpPr txBox="1"/>
          <p:nvPr/>
        </p:nvSpPr>
        <p:spPr>
          <a:xfrm>
            <a:off x="1028700" y="2258477"/>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76565A16-4141-68FF-1725-704FAE37AE2C}"/>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57F2B372-B388-9660-3683-E946087346B8}"/>
              </a:ext>
            </a:extLst>
          </p:cNvPr>
          <p:cNvSpPr txBox="1"/>
          <p:nvPr/>
        </p:nvSpPr>
        <p:spPr>
          <a:xfrm>
            <a:off x="1225275" y="3107642"/>
            <a:ext cx="16729912" cy="1018740"/>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c) 1.6.1.1.01.0.1 - Serviços Administrativos e Comerciais Prestados por Entidades e Órgãos Públicos em Geral – Principal</a:t>
            </a:r>
            <a:endParaRPr lang="pt-BR" sz="1600" dirty="0">
              <a:latin typeface="Poppins" panose="00000500000000000000" pitchFamily="2" charset="0"/>
              <a:ea typeface="Aptos" panose="020B0004020202020204" pitchFamily="34" charset="0"/>
              <a:cs typeface="Poppins" panose="00000500000000000000" pitchFamily="2" charset="0"/>
            </a:endParaRPr>
          </a:p>
        </p:txBody>
      </p:sp>
      <p:pic>
        <p:nvPicPr>
          <p:cNvPr id="12" name="Imagem 11">
            <a:extLst>
              <a:ext uri="{FF2B5EF4-FFF2-40B4-BE49-F238E27FC236}">
                <a16:creationId xmlns:a16="http://schemas.microsoft.com/office/drawing/2014/main" id="{28C158E9-245A-76FC-3CDB-D87762334B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9820" y="4490943"/>
            <a:ext cx="16645367" cy="5234328"/>
          </a:xfrm>
          <a:prstGeom prst="rect">
            <a:avLst/>
          </a:prstGeom>
        </p:spPr>
      </p:pic>
      <p:pic>
        <p:nvPicPr>
          <p:cNvPr id="11" name="Câmera 10">
            <a:extLst>
              <a:ext uri="{FF2B5EF4-FFF2-40B4-BE49-F238E27FC236}">
                <a16:creationId xmlns:a16="http://schemas.microsoft.com/office/drawing/2014/main" id="{2C0324DE-8AE3-B679-0EF1-7D7F44979B44}"/>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4029245" y="532733"/>
            <a:ext cx="1710000" cy="1710000"/>
          </a:xfrm>
          <a:prstGeom prst="ellipse">
            <a:avLst/>
          </a:prstGeom>
        </p:spPr>
      </p:pic>
    </p:spTree>
    <p:extLst>
      <p:ext uri="{BB962C8B-B14F-4D97-AF65-F5344CB8AC3E}">
        <p14:creationId xmlns:p14="http://schemas.microsoft.com/office/powerpoint/2010/main" val="16393515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A1A6DDF3-C9E6-75EC-0A6C-8A036C8C66D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6D0D6E9-4062-CA56-6B1B-05BD268C46B2}"/>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FC167C8A-3697-5EB3-D3EC-04DE367F00F1}"/>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65329102-7CC0-65C5-4BCA-444B9C6B893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B65DCFBD-C2DB-BE2A-1527-BE25965BC008}"/>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746C7732-C6D2-F9E4-0452-4A2CE36BA9BB}"/>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04A8755F-7337-0E75-304E-BA8F8DCE0960}"/>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EC631ABB-CB39-8BEE-7690-799CA9010426}"/>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0013F9BC-4246-F9C0-776A-518249CAC030}"/>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2" name="CaixaDeTexto 11">
            <a:extLst>
              <a:ext uri="{FF2B5EF4-FFF2-40B4-BE49-F238E27FC236}">
                <a16:creationId xmlns:a16="http://schemas.microsoft.com/office/drawing/2014/main" id="{779987AA-77FC-D7CE-4CCD-3A35B52BF97F}"/>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sp>
        <p:nvSpPr>
          <p:cNvPr id="13" name="CaixaDeTexto 12">
            <a:extLst>
              <a:ext uri="{FF2B5EF4-FFF2-40B4-BE49-F238E27FC236}">
                <a16:creationId xmlns:a16="http://schemas.microsoft.com/office/drawing/2014/main" id="{0CEDF76C-DEF8-E388-718B-1E7D4121BD06}"/>
              </a:ext>
            </a:extLst>
          </p:cNvPr>
          <p:cNvSpPr txBox="1"/>
          <p:nvPr/>
        </p:nvSpPr>
        <p:spPr>
          <a:xfrm>
            <a:off x="1324132" y="3501457"/>
            <a:ext cx="15732108" cy="3148939"/>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Orçamento Público</a:t>
            </a: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O Orçamento Público é o ato pelo qual o Poder Executivo </a:t>
            </a:r>
            <a:r>
              <a:rPr lang="pt-BR" sz="2000" b="1" u="sng" dirty="0">
                <a:latin typeface="Poppins" panose="00000500000000000000" pitchFamily="2" charset="0"/>
                <a:ea typeface="Aptos" panose="020B0004020202020204" pitchFamily="34" charset="0"/>
                <a:cs typeface="Poppins" panose="00000500000000000000" pitchFamily="2" charset="0"/>
              </a:rPr>
              <a:t>prevê a arrecadação de receitas </a:t>
            </a:r>
            <a:r>
              <a:rPr lang="pt-BR" sz="2000" dirty="0">
                <a:latin typeface="Poppins" panose="00000500000000000000" pitchFamily="2" charset="0"/>
                <a:ea typeface="Aptos" panose="020B0004020202020204" pitchFamily="34" charset="0"/>
                <a:cs typeface="Poppins" panose="00000500000000000000" pitchFamily="2" charset="0"/>
              </a:rPr>
              <a:t>e fixa a realização de despesas para o período de um ano, e o Poder Legislativo autoriza, por meio de LEI, a execução da despesa, à medida que as receitas forem </a:t>
            </a:r>
            <a:r>
              <a:rPr lang="pt-BR" sz="2000" b="1" u="sng" dirty="0">
                <a:latin typeface="Poppins" panose="00000500000000000000" pitchFamily="2" charset="0"/>
                <a:ea typeface="Aptos" panose="020B0004020202020204" pitchFamily="34" charset="0"/>
                <a:cs typeface="Poppins" panose="00000500000000000000" pitchFamily="2" charset="0"/>
              </a:rPr>
              <a:t>arrecadadas</a:t>
            </a:r>
            <a:r>
              <a:rPr lang="pt-BR" sz="2000" dirty="0">
                <a:latin typeface="Poppins" panose="00000500000000000000" pitchFamily="2" charset="0"/>
                <a:ea typeface="Aptos" panose="020B0004020202020204" pitchFamily="34" charset="0"/>
                <a:cs typeface="Poppins" panose="00000500000000000000" pitchFamily="2" charset="0"/>
              </a:rPr>
              <a:t>, com a finalidade de dar funcionamento a máquina administrativa.</a:t>
            </a:r>
          </a:p>
        </p:txBody>
      </p:sp>
      <p:pic>
        <p:nvPicPr>
          <p:cNvPr id="10" name="Câmera 9">
            <a:extLst>
              <a:ext uri="{FF2B5EF4-FFF2-40B4-BE49-F238E27FC236}">
                <a16:creationId xmlns:a16="http://schemas.microsoft.com/office/drawing/2014/main" id="{6CD12DFD-E391-70E2-9FD5-EE4B6B1B30DE}"/>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85229" y="2473984"/>
            <a:ext cx="1710000" cy="1710000"/>
          </a:xfrm>
          <a:prstGeom prst="ellipse">
            <a:avLst/>
          </a:prstGeom>
        </p:spPr>
      </p:pic>
    </p:spTree>
    <p:extLst>
      <p:ext uri="{BB962C8B-B14F-4D97-AF65-F5344CB8AC3E}">
        <p14:creationId xmlns:p14="http://schemas.microsoft.com/office/powerpoint/2010/main" val="7982980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0D2EF743-5517-64C3-8C18-26781DBDAF8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DD281EA-5E72-5C9A-2C14-EF360A5B5C19}"/>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2F7C09D6-4559-346A-41F1-ED176B034B8D}"/>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53D33D7E-BE2A-A7DA-D9B8-C614B11ADA85}"/>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ABA31BF9-E4AE-9461-99A2-17017F4740DE}"/>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D3ECA2E3-F7E3-5C30-4863-BE3E25A99749}"/>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2D0BFD35-4C0F-5D0A-3A40-35C23FDC74B9}"/>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5C316B4A-A4E3-5D53-D807-E224DEEEFBA6}"/>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13" name="CaixaDeTexto 12">
            <a:extLst>
              <a:ext uri="{FF2B5EF4-FFF2-40B4-BE49-F238E27FC236}">
                <a16:creationId xmlns:a16="http://schemas.microsoft.com/office/drawing/2014/main" id="{B467C86E-D6B7-BD94-6E68-A00157EBE976}"/>
              </a:ext>
            </a:extLst>
          </p:cNvPr>
          <p:cNvSpPr txBox="1"/>
          <p:nvPr/>
        </p:nvSpPr>
        <p:spPr>
          <a:xfrm>
            <a:off x="1036721" y="1955829"/>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DAF6350E-507A-4BA9-D62E-479C540EAD75}"/>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36A17638-2A16-CC30-C991-948D8CE5ADED}"/>
              </a:ext>
            </a:extLst>
          </p:cNvPr>
          <p:cNvSpPr txBox="1"/>
          <p:nvPr/>
        </p:nvSpPr>
        <p:spPr>
          <a:xfrm>
            <a:off x="1269812" y="2723875"/>
            <a:ext cx="16729912" cy="7351756"/>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d) 1.6.1.1.02.0.1 - Inscrição em Concursos e Processos Seletivos – Principal</a:t>
            </a:r>
          </a:p>
          <a:p>
            <a:pPr algn="just">
              <a:lnSpc>
                <a:spcPct val="130000"/>
              </a:lnSpc>
              <a:spcBef>
                <a:spcPct val="0"/>
              </a:spcBef>
            </a:pPr>
            <a:endParaRPr lang="pt-BR" sz="2000" b="1"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É obrigatório detalhar os concursos ou processos seletivos planejados, incluindo a expectativa de inscritos e o valor da inscrição.  Para concursos públicos em Institutos e Universidades Federais, as estimativas devem considerar o quantitativo de vagas autorizadas pelas secretarias finalísticas para cada Instituição.</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VALOR TOTAL</a:t>
            </a:r>
            <a:r>
              <a:rPr lang="pt-BR" sz="1600" dirty="0">
                <a:latin typeface="Poppins" panose="00000500000000000000" pitchFamily="2" charset="0"/>
                <a:ea typeface="Aptos" panose="020B0004020202020204" pitchFamily="34" charset="0"/>
                <a:cs typeface="Poppins" panose="00000500000000000000" pitchFamily="2" charset="0"/>
              </a:rPr>
              <a:t>: R$ 3.990.000</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JUSTIFICATIVA</a:t>
            </a:r>
            <a:r>
              <a:rPr lang="pt-BR" sz="1600" dirty="0">
                <a:latin typeface="Poppins" panose="00000500000000000000" pitchFamily="2" charset="0"/>
                <a:ea typeface="Aptos" panose="020B0004020202020204" pitchFamily="34" charset="0"/>
                <a:cs typeface="Poppins" panose="00000500000000000000" pitchFamily="2" charset="0"/>
              </a:rPr>
              <a:t>: Essa projeção de natureza de receita (R$ 3.990.000,00) apresenta decréscimo de R$ 1.500.000,00 sobre o previsto para ano corrente pela SOF (R$ 5.490.000,00), tendo em vista que serão ofertadas menos vagas para a realização de concurso público para provimento de servidores, previsto para ocorrer no segundo semestre do ano. O fato gerador da referida receita se origina das taxas de inscrições de concursos públicos para ocupação de cargos efetivos e da realização de vestibulares, sendo um no primeiro e outro no segundo semestre.</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METODOLOGIA</a:t>
            </a:r>
            <a:r>
              <a:rPr lang="pt-BR" sz="16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Quantidade de vagas X quantidade média de inscritos por vaga X taxa de inscrição</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Concurso público para docentes;</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Concurso público para técnicos-administrativos; e</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Vestibular.</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MEMÓRIA DE CÁLCULO</a:t>
            </a:r>
            <a:r>
              <a:rPr lang="pt-BR" sz="16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30 X 250 X R$ 100,00 = R$ 750.000,00</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20 X 180 X R$ 100,00 = R$ 360.000,00</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1600 X 30 X R$ 60,00 = R$ 2.880.000,00</a:t>
            </a:r>
          </a:p>
        </p:txBody>
      </p:sp>
      <p:pic>
        <p:nvPicPr>
          <p:cNvPr id="11" name="Câmera 10">
            <a:extLst>
              <a:ext uri="{FF2B5EF4-FFF2-40B4-BE49-F238E27FC236}">
                <a16:creationId xmlns:a16="http://schemas.microsoft.com/office/drawing/2014/main" id="{61485F4C-F958-BBC8-2797-98F0D4F86714}"/>
              </a:ext>
            </a:extLst>
          </p:cNvPr>
          <p:cNvPicPr>
            <a:picLocks noChangeAspect="1"/>
            <a:extLst>
              <a:ext uri="{51228E76-BA90-4043-B771-695A4F85340A}">
                <alf:liveFeedProps xmlns:alf="http://schemas.microsoft.com/office/drawing/2021/livefeed"/>
              </a:ext>
            </a:extLst>
          </p:cNvPicPr>
          <p:nvPr/>
        </p:nvPicPr>
        <p:blipFill>
          <a:blip r:embed="rId3">
            <a:extLst>
              <a:ext uri="{96DAC541-7B7A-43D3-8B79-37D633B846F1}">
                <asvg:svgBlip xmlns:asvg="http://schemas.microsoft.com/office/drawing/2016/SVG/main" r:embed="rId4"/>
              </a:ext>
            </a:extLst>
          </a:blip>
          <a:stretch>
            <a:fillRect/>
          </a:stretch>
        </p:blipFill>
        <p:spPr>
          <a:xfrm>
            <a:off x="14091147" y="408568"/>
            <a:ext cx="1710000" cy="1710000"/>
          </a:xfrm>
          <a:prstGeom prst="ellipse">
            <a:avLst/>
          </a:prstGeom>
        </p:spPr>
      </p:pic>
    </p:spTree>
    <p:extLst>
      <p:ext uri="{BB962C8B-B14F-4D97-AF65-F5344CB8AC3E}">
        <p14:creationId xmlns:p14="http://schemas.microsoft.com/office/powerpoint/2010/main" val="1221863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1FFDF129-7AFB-4F16-6DF8-EB1482183C6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E1DE5F9-0FCC-914E-64AF-C66BFB74F027}"/>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35A24DDF-D417-A374-BF09-A2719474C16B}"/>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AC149E61-3AB0-A9E7-68F9-A7483B73CE08}"/>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C4AB5C43-841F-B5E2-1C5E-53B61160B579}"/>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A0BA9193-B3EA-50EE-613A-E4708265E255}"/>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238DD4AA-54E6-1131-9BB2-BC8906AAB188}"/>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AE5A6D1B-9CC5-E3AA-3B7B-A6EAC80E1CC3}"/>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E9E16B9C-516C-648A-381A-2C0AA810F97C}"/>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BD000734-B58C-2FFB-494C-D6322F874E29}"/>
              </a:ext>
            </a:extLst>
          </p:cNvPr>
          <p:cNvSpPr txBox="1"/>
          <p:nvPr/>
        </p:nvSpPr>
        <p:spPr>
          <a:xfrm>
            <a:off x="1056774" y="2243759"/>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0C2D838E-EB01-28DA-AC2E-87292A70B0D6}"/>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F0970813-FC8D-8A8A-C8B1-0092B8460967}"/>
              </a:ext>
            </a:extLst>
          </p:cNvPr>
          <p:cNvSpPr txBox="1"/>
          <p:nvPr/>
        </p:nvSpPr>
        <p:spPr>
          <a:xfrm>
            <a:off x="1285854" y="3376553"/>
            <a:ext cx="16729912" cy="538609"/>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d) 1.6.1.1.02.0.1 - Inscrição em Concursos e Processos Seletivos – Principal</a:t>
            </a:r>
          </a:p>
        </p:txBody>
      </p:sp>
      <p:pic>
        <p:nvPicPr>
          <p:cNvPr id="12" name="Imagem 11" descr="Tabela&#10;&#10;Descrição gerada automaticamente">
            <a:extLst>
              <a:ext uri="{FF2B5EF4-FFF2-40B4-BE49-F238E27FC236}">
                <a16:creationId xmlns:a16="http://schemas.microsoft.com/office/drawing/2014/main" id="{230DE026-8C50-1E46-648C-39397A9695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5854" y="4266324"/>
            <a:ext cx="16375934" cy="3547309"/>
          </a:xfrm>
          <a:prstGeom prst="rect">
            <a:avLst/>
          </a:prstGeom>
        </p:spPr>
      </p:pic>
      <p:pic>
        <p:nvPicPr>
          <p:cNvPr id="11" name="Câmera 10">
            <a:extLst>
              <a:ext uri="{FF2B5EF4-FFF2-40B4-BE49-F238E27FC236}">
                <a16:creationId xmlns:a16="http://schemas.microsoft.com/office/drawing/2014/main" id="{9CD12E14-7C08-2EF5-5901-FCA684320FBB}"/>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376226" y="2361709"/>
            <a:ext cx="1710000" cy="1710000"/>
          </a:xfrm>
          <a:prstGeom prst="ellipse">
            <a:avLst/>
          </a:prstGeom>
        </p:spPr>
      </p:pic>
    </p:spTree>
    <p:extLst>
      <p:ext uri="{BB962C8B-B14F-4D97-AF65-F5344CB8AC3E}">
        <p14:creationId xmlns:p14="http://schemas.microsoft.com/office/powerpoint/2010/main" val="19042098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92DA31FB-6D01-C609-AED7-9216AFC7165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B8D955B-5BF5-86B7-0E26-549D86AAA476}"/>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1DFB04CB-4193-0FE1-230E-669EDB9A5BEA}"/>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C3D62AF3-6725-916C-996F-B3D070334B91}"/>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FE8036D5-B759-A2EB-B120-5BFD48C5ADB2}"/>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C7FD7B76-0888-FF1D-B6ED-1E950A49D053}"/>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7F6A25F6-BD51-1E27-03AB-DA5F23FA3019}"/>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ED8746D1-4F7B-296F-2526-1F6DCE89DB36}"/>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C8C46069-1E02-A175-F08F-999DBC8BFAEB}"/>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EF5F2186-F322-92F2-6B81-5D61D252ECBD}"/>
              </a:ext>
            </a:extLst>
          </p:cNvPr>
          <p:cNvSpPr txBox="1"/>
          <p:nvPr/>
        </p:nvSpPr>
        <p:spPr>
          <a:xfrm>
            <a:off x="1036721" y="1955829"/>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868CCF0E-AD0B-30B7-1D0F-82B6FA38A5F8}"/>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442758E5-79D8-2C10-8A04-E00953302FA4}"/>
              </a:ext>
            </a:extLst>
          </p:cNvPr>
          <p:cNvSpPr txBox="1"/>
          <p:nvPr/>
        </p:nvSpPr>
        <p:spPr>
          <a:xfrm>
            <a:off x="1269812" y="2723875"/>
            <a:ext cx="16729912" cy="7428957"/>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e) 1.6.3.1.01.0.1 - Serviços de Atendimento à Saúde em Unidades do Governo Federal – Principal</a:t>
            </a:r>
          </a:p>
          <a:p>
            <a:pPr algn="just">
              <a:lnSpc>
                <a:spcPct val="130000"/>
              </a:lnSpc>
              <a:spcBef>
                <a:spcPct val="0"/>
              </a:spcBef>
            </a:pPr>
            <a:endParaRPr lang="pt-BR" sz="2000" b="1"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endParaRPr lang="pt-BR"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b="1" dirty="0">
                <a:latin typeface="Poppins" panose="00000500000000000000" pitchFamily="2" charset="0"/>
                <a:ea typeface="Aptos" panose="020B0004020202020204" pitchFamily="34" charset="0"/>
                <a:cs typeface="Poppins" panose="00000500000000000000" pitchFamily="2" charset="0"/>
              </a:rPr>
              <a:t>VALOR TOTAL</a:t>
            </a:r>
            <a:r>
              <a:rPr lang="pt-BR" dirty="0">
                <a:latin typeface="Poppins" panose="00000500000000000000" pitchFamily="2" charset="0"/>
                <a:ea typeface="Aptos" panose="020B0004020202020204" pitchFamily="34" charset="0"/>
                <a:cs typeface="Poppins" panose="00000500000000000000" pitchFamily="2" charset="0"/>
              </a:rPr>
              <a:t>: R$ 12.000.000</a:t>
            </a:r>
          </a:p>
          <a:p>
            <a:pPr algn="just">
              <a:lnSpc>
                <a:spcPct val="130000"/>
              </a:lnSpc>
              <a:spcBef>
                <a:spcPct val="0"/>
              </a:spcBef>
            </a:pPr>
            <a:endParaRPr lang="pt-BR"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b="1" dirty="0">
                <a:latin typeface="Poppins" panose="00000500000000000000" pitchFamily="2" charset="0"/>
                <a:ea typeface="Aptos" panose="020B0004020202020204" pitchFamily="34" charset="0"/>
                <a:cs typeface="Poppins" panose="00000500000000000000" pitchFamily="2" charset="0"/>
              </a:rPr>
              <a:t>JUSTIFICATIVA</a:t>
            </a:r>
            <a:r>
              <a:rPr lang="pt-BR" dirty="0">
                <a:latin typeface="Poppins" panose="00000500000000000000" pitchFamily="2" charset="0"/>
                <a:ea typeface="Aptos" panose="020B0004020202020204" pitchFamily="34" charset="0"/>
                <a:cs typeface="Poppins" panose="00000500000000000000" pitchFamily="2" charset="0"/>
              </a:rPr>
              <a:t>: O aumento dessa natureza de receita verificado na projeção do Ano T (R$ 12.000.000,00) em relação à última posição crédito estimada pela SOF (R$ 9.000.000,00) decorreu de pagamentos de contratantes que deveriam ocorrer no primeiro semestre. Registre-se que a metodologia adotada pela SOF, ao examinar os últimos 12 meses de arrecadação, deixou de considerar o efeito desses pagamentos, o que tendenciou a média de arrecadação para baixo. O fato gerador da referida receita se origina de 2 contratos firmados com a Secretaria de Saúde do Estado de MG, visando:</a:t>
            </a:r>
          </a:p>
          <a:p>
            <a:pPr algn="just">
              <a:lnSpc>
                <a:spcPct val="130000"/>
              </a:lnSpc>
              <a:spcBef>
                <a:spcPct val="0"/>
              </a:spcBef>
            </a:pPr>
            <a:r>
              <a:rPr lang="pt-BR" dirty="0">
                <a:latin typeface="Poppins" panose="00000500000000000000" pitchFamily="2" charset="0"/>
                <a:ea typeface="Aptos" panose="020B0004020202020204" pitchFamily="34" charset="0"/>
                <a:cs typeface="Poppins" panose="00000500000000000000" pitchFamily="2" charset="0"/>
              </a:rPr>
              <a:t>1) a execução de serviços para diagnóstico precoce de toxoplasmose gestacional e congênita; e</a:t>
            </a:r>
          </a:p>
          <a:p>
            <a:pPr algn="just">
              <a:lnSpc>
                <a:spcPct val="130000"/>
              </a:lnSpc>
              <a:spcBef>
                <a:spcPct val="0"/>
              </a:spcBef>
            </a:pPr>
            <a:r>
              <a:rPr lang="pt-BR" dirty="0">
                <a:latin typeface="Poppins" panose="00000500000000000000" pitchFamily="2" charset="0"/>
                <a:ea typeface="Aptos" panose="020B0004020202020204" pitchFamily="34" charset="0"/>
                <a:cs typeface="Poppins" panose="00000500000000000000" pitchFamily="2" charset="0"/>
              </a:rPr>
              <a:t>2) prestação de serviços para diagnóstico laboratorial da toxoplasmose aguda nas gestantes e em recém-nascidos, por meio da realização de testes de triagem e confirmatórios com garantia de apoio logístico ao fluxo de exames e resultados na rede de atenção à saúde da gestante e neonato.</a:t>
            </a:r>
          </a:p>
          <a:p>
            <a:pPr algn="just">
              <a:lnSpc>
                <a:spcPct val="130000"/>
              </a:lnSpc>
              <a:spcBef>
                <a:spcPct val="0"/>
              </a:spcBef>
            </a:pPr>
            <a:endParaRPr lang="pt-BR"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b="1" dirty="0">
                <a:latin typeface="Poppins" panose="00000500000000000000" pitchFamily="2" charset="0"/>
                <a:ea typeface="Aptos" panose="020B0004020202020204" pitchFamily="34" charset="0"/>
                <a:cs typeface="Poppins" panose="00000500000000000000" pitchFamily="2" charset="0"/>
              </a:rPr>
              <a:t>METODOLOGIA</a:t>
            </a:r>
            <a:r>
              <a:rPr lang="pt-BR"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dirty="0">
                <a:latin typeface="Poppins" panose="00000500000000000000" pitchFamily="2" charset="0"/>
                <a:ea typeface="Aptos" panose="020B0004020202020204" pitchFamily="34" charset="0"/>
                <a:cs typeface="Poppins" panose="00000500000000000000" pitchFamily="2" charset="0"/>
              </a:rPr>
              <a:t>Quantidade de contratos X valor médio anual</a:t>
            </a:r>
          </a:p>
          <a:p>
            <a:pPr algn="just">
              <a:lnSpc>
                <a:spcPct val="130000"/>
              </a:lnSpc>
              <a:spcBef>
                <a:spcPct val="0"/>
              </a:spcBef>
            </a:pPr>
            <a:endParaRPr lang="pt-BR"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b="1" dirty="0">
                <a:latin typeface="Poppins" panose="00000500000000000000" pitchFamily="2" charset="0"/>
                <a:ea typeface="Aptos" panose="020B0004020202020204" pitchFamily="34" charset="0"/>
                <a:cs typeface="Poppins" panose="00000500000000000000" pitchFamily="2" charset="0"/>
              </a:rPr>
              <a:t>MEMÓRIA DE CÁLCULO</a:t>
            </a:r>
            <a:r>
              <a:rPr lang="pt-BR"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dirty="0">
                <a:latin typeface="Poppins" panose="00000500000000000000" pitchFamily="2" charset="0"/>
                <a:ea typeface="Aptos" panose="020B0004020202020204" pitchFamily="34" charset="0"/>
                <a:cs typeface="Poppins" panose="00000500000000000000" pitchFamily="2" charset="0"/>
              </a:rPr>
              <a:t>2 X R$ 6.000.000,00 = R$ 12.000.000,00</a:t>
            </a:r>
          </a:p>
        </p:txBody>
      </p:sp>
      <p:pic>
        <p:nvPicPr>
          <p:cNvPr id="11" name="Câmera 10">
            <a:extLst>
              <a:ext uri="{FF2B5EF4-FFF2-40B4-BE49-F238E27FC236}">
                <a16:creationId xmlns:a16="http://schemas.microsoft.com/office/drawing/2014/main" id="{2F1A6087-788D-22EB-E0CC-4CFAEE043B3B}"/>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95304" y="2456081"/>
            <a:ext cx="1710000" cy="1710000"/>
          </a:xfrm>
          <a:prstGeom prst="ellipse">
            <a:avLst/>
          </a:prstGeom>
        </p:spPr>
      </p:pic>
    </p:spTree>
    <p:extLst>
      <p:ext uri="{BB962C8B-B14F-4D97-AF65-F5344CB8AC3E}">
        <p14:creationId xmlns:p14="http://schemas.microsoft.com/office/powerpoint/2010/main" val="42258263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0A2460A6-D6DD-DE50-4585-5A1FEAF05C7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54EC2AA-3652-D0C9-EA84-A1401EA7B388}"/>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046C45FE-418B-262C-D757-BAD52592BC13}"/>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941EBFD4-928C-9C0F-18E0-15E6377025F5}"/>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54EB44B0-2C1C-B131-DC12-16E351B45E07}"/>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B8684D6D-886C-0F4F-A35A-8CC15CB63CA2}"/>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7DC856E5-1654-475A-7FEE-4BE0D8F5A1DD}"/>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A961BC5B-6C84-7790-3C48-6F332C1C2C0E}"/>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14A1A21D-68AC-83EC-61B2-78AA42A3ED7A}"/>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21BD33B7-2951-11A4-4743-B9BCF4300161}"/>
              </a:ext>
            </a:extLst>
          </p:cNvPr>
          <p:cNvSpPr txBox="1"/>
          <p:nvPr/>
        </p:nvSpPr>
        <p:spPr>
          <a:xfrm>
            <a:off x="1028700" y="2472281"/>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08C4E2F0-8E89-97ED-9699-023B661DCC97}"/>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D5664BEC-B88C-4DCE-A434-FBCFDE7EB560}"/>
              </a:ext>
            </a:extLst>
          </p:cNvPr>
          <p:cNvSpPr txBox="1"/>
          <p:nvPr/>
        </p:nvSpPr>
        <p:spPr>
          <a:xfrm>
            <a:off x="1185856" y="3913314"/>
            <a:ext cx="16729912" cy="538609"/>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e) 1.6.3.1.01.0.1 - Serviços de Atendimento à Saúde em Unidades do Governo Federal – Principal</a:t>
            </a:r>
          </a:p>
        </p:txBody>
      </p:sp>
      <p:pic>
        <p:nvPicPr>
          <p:cNvPr id="12" name="Imagem 11" descr="Calendário&#10;&#10;Descrição gerada automaticamente">
            <a:extLst>
              <a:ext uri="{FF2B5EF4-FFF2-40B4-BE49-F238E27FC236}">
                <a16:creationId xmlns:a16="http://schemas.microsoft.com/office/drawing/2014/main" id="{1B6C6DDD-383C-8368-3AB5-DE563CFEA8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7835" y="4881973"/>
            <a:ext cx="16857984" cy="4612987"/>
          </a:xfrm>
          <a:prstGeom prst="rect">
            <a:avLst/>
          </a:prstGeom>
        </p:spPr>
      </p:pic>
      <p:pic>
        <p:nvPicPr>
          <p:cNvPr id="11" name="Câmera 10">
            <a:extLst>
              <a:ext uri="{FF2B5EF4-FFF2-40B4-BE49-F238E27FC236}">
                <a16:creationId xmlns:a16="http://schemas.microsoft.com/office/drawing/2014/main" id="{21D8205C-9C3C-DD70-6710-4ED796C4DEA1}"/>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04300" y="2472281"/>
            <a:ext cx="1710000" cy="1710000"/>
          </a:xfrm>
          <a:prstGeom prst="ellipse">
            <a:avLst/>
          </a:prstGeom>
        </p:spPr>
      </p:pic>
    </p:spTree>
    <p:extLst>
      <p:ext uri="{BB962C8B-B14F-4D97-AF65-F5344CB8AC3E}">
        <p14:creationId xmlns:p14="http://schemas.microsoft.com/office/powerpoint/2010/main" val="42370873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B6D554C8-805E-C889-BEE4-C61D8FE2DEC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D207164-15D1-2ABC-B594-BF17C2068D10}"/>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5129493C-8FDE-8AA8-F6A0-DB3B7C9FC35A}"/>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5AF29870-F5B8-184A-63B9-5A1C67E2AAC3}"/>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2CB70056-D605-4575-B965-A9BA21021FAB}"/>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DB326F92-0205-610A-F39D-8C62F56BEDF3}"/>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ADE64287-D204-F7E9-F44D-88552AECAE36}"/>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1D2E6646-534F-4842-7CD8-0797106C1B2B}"/>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235B7F55-8BCA-17A1-5CE1-AE0E4E69A925}"/>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8ABA4C89-6700-6AB9-C067-F2552F608E82}"/>
              </a:ext>
            </a:extLst>
          </p:cNvPr>
          <p:cNvSpPr txBox="1"/>
          <p:nvPr/>
        </p:nvSpPr>
        <p:spPr>
          <a:xfrm>
            <a:off x="1028700" y="21980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5C42248C-E9F4-D6AA-DB6A-82AC7CFBE606}"/>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1F8D8120-FDD8-A2D0-8B72-0349AF4E7AF1}"/>
              </a:ext>
            </a:extLst>
          </p:cNvPr>
          <p:cNvSpPr txBox="1"/>
          <p:nvPr/>
        </p:nvSpPr>
        <p:spPr>
          <a:xfrm>
            <a:off x="1257780" y="3221435"/>
            <a:ext cx="16729912" cy="5705665"/>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f) 1.6.1.1.04.0.1 - Serviços de Informação e Tecnologia - Principal</a:t>
            </a:r>
            <a:endParaRPr lang="pt-BR" sz="2000" b="1"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endParaRPr lang="pt-BR"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VALOR TOTAL</a:t>
            </a:r>
            <a:r>
              <a:rPr lang="pt-BR" sz="2000" dirty="0">
                <a:latin typeface="Poppins" panose="00000500000000000000" pitchFamily="2" charset="0"/>
                <a:ea typeface="Aptos" panose="020B0004020202020204" pitchFamily="34" charset="0"/>
                <a:cs typeface="Poppins" panose="00000500000000000000" pitchFamily="2" charset="0"/>
              </a:rPr>
              <a:t>: R$ 59.100</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JUSTIFICATIVA</a:t>
            </a:r>
            <a:r>
              <a:rPr lang="pt-BR" sz="2000" dirty="0">
                <a:latin typeface="Poppins" panose="00000500000000000000" pitchFamily="2" charset="0"/>
                <a:ea typeface="Aptos" panose="020B0004020202020204" pitchFamily="34" charset="0"/>
                <a:cs typeface="Poppins" panose="00000500000000000000" pitchFamily="2" charset="0"/>
              </a:rPr>
              <a:t>: A projeção dessa NR (R$ 59.100,00) se justifica em função da assinatura de 2 contratos visando à prestação de serviços de análise de solo e de mananciais hídricos, com as empresas ZZZZ e WWWW, respectivamente. O fato gerador da referida receita se origina da prestação de serviços de análises tecnológicas realizada pelos laboratórios da Instituição mediante contratos com entes da sociedade civil e/ou pública etc.</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METODOLOGIA</a:t>
            </a:r>
            <a:r>
              <a:rPr lang="pt-BR" sz="20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Quantidade de contratos X valor médio anual</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MEMÓRIA DE CÁLCULO</a:t>
            </a:r>
            <a:r>
              <a:rPr lang="pt-BR" sz="20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2 X R$ 29.550,00 = R$ 59.100,00</a:t>
            </a:r>
          </a:p>
        </p:txBody>
      </p:sp>
      <p:pic>
        <p:nvPicPr>
          <p:cNvPr id="11" name="Câmera 10">
            <a:extLst>
              <a:ext uri="{FF2B5EF4-FFF2-40B4-BE49-F238E27FC236}">
                <a16:creationId xmlns:a16="http://schemas.microsoft.com/office/drawing/2014/main" id="{49F7EBE5-313D-0615-C98A-3CEA67B0513C}"/>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04300" y="2407132"/>
            <a:ext cx="1710000" cy="1710000"/>
          </a:xfrm>
          <a:prstGeom prst="ellipse">
            <a:avLst/>
          </a:prstGeom>
        </p:spPr>
      </p:pic>
    </p:spTree>
    <p:extLst>
      <p:ext uri="{BB962C8B-B14F-4D97-AF65-F5344CB8AC3E}">
        <p14:creationId xmlns:p14="http://schemas.microsoft.com/office/powerpoint/2010/main" val="6862917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188FAC72-74BD-E420-7099-8EB049D4F0E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5BE11DA-C5AD-1D0B-DC62-23CD874D3867}"/>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1B6C4E99-4A14-1448-D49C-3CA1251F90D7}"/>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B6AC7193-654F-D180-6D90-B636D49B1F66}"/>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85AB006D-E078-B8B5-D9D1-0B8E86CA1B11}"/>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4E4A99F7-5E66-1520-B293-696C008BD951}"/>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9F6E3283-4829-B8E9-BFBD-78AAA121C8A9}"/>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65772030-1057-23C9-D7F9-8277331A3962}"/>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D3E1AF36-8B1D-CCD2-EFAA-03BCC49B1392}"/>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F2298464-C259-877D-691B-0A0482CF304C}"/>
              </a:ext>
            </a:extLst>
          </p:cNvPr>
          <p:cNvSpPr txBox="1"/>
          <p:nvPr/>
        </p:nvSpPr>
        <p:spPr>
          <a:xfrm>
            <a:off x="1028700" y="2549512"/>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2BDBA772-4A1C-6BC4-B597-7C4CB7263093}"/>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3C820F04-45DF-CB59-D82A-EF22ECA8B472}"/>
              </a:ext>
            </a:extLst>
          </p:cNvPr>
          <p:cNvSpPr txBox="1"/>
          <p:nvPr/>
        </p:nvSpPr>
        <p:spPr>
          <a:xfrm>
            <a:off x="1257780" y="3808395"/>
            <a:ext cx="16729912" cy="538609"/>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f) 1.6.1.1.04.0.1 - Serviços de Informação e Tecnologia - Principal</a:t>
            </a:r>
            <a:endParaRPr lang="pt-BR" sz="2000" dirty="0">
              <a:latin typeface="Poppins" panose="00000500000000000000" pitchFamily="2" charset="0"/>
              <a:ea typeface="Aptos" panose="020B0004020202020204" pitchFamily="34" charset="0"/>
              <a:cs typeface="Poppins" panose="00000500000000000000" pitchFamily="2" charset="0"/>
            </a:endParaRPr>
          </a:p>
        </p:txBody>
      </p:sp>
      <p:pic>
        <p:nvPicPr>
          <p:cNvPr id="12" name="Imagem 11" descr="Texto&#10;&#10;Descrição gerada automaticamente com confiança baixa">
            <a:extLst>
              <a:ext uri="{FF2B5EF4-FFF2-40B4-BE49-F238E27FC236}">
                <a16:creationId xmlns:a16="http://schemas.microsoft.com/office/drawing/2014/main" id="{EBD2539C-8BDF-EE1D-982E-55D1D8664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2284" y="5059628"/>
            <a:ext cx="16660904" cy="4495800"/>
          </a:xfrm>
          <a:prstGeom prst="rect">
            <a:avLst/>
          </a:prstGeom>
        </p:spPr>
      </p:pic>
      <p:pic>
        <p:nvPicPr>
          <p:cNvPr id="11" name="Câmera 10">
            <a:extLst>
              <a:ext uri="{FF2B5EF4-FFF2-40B4-BE49-F238E27FC236}">
                <a16:creationId xmlns:a16="http://schemas.microsoft.com/office/drawing/2014/main" id="{1D0828F6-8CF3-1996-EDA5-9081F5340140}"/>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04300" y="2549512"/>
            <a:ext cx="1710000" cy="1710000"/>
          </a:xfrm>
          <a:prstGeom prst="ellipse">
            <a:avLst/>
          </a:prstGeom>
        </p:spPr>
      </p:pic>
    </p:spTree>
    <p:extLst>
      <p:ext uri="{BB962C8B-B14F-4D97-AF65-F5344CB8AC3E}">
        <p14:creationId xmlns:p14="http://schemas.microsoft.com/office/powerpoint/2010/main" val="36934523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10CD0BD6-6169-BC1E-175E-E716CEFBCBB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95D8D3B-E892-FCD3-2389-967194DD2A56}"/>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F71E2A13-E254-66E8-BAE9-50568BAFAD37}"/>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5D8F2BAE-777A-0CC5-4B21-B58E1D95AD00}"/>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5F0D7686-A2A7-BCD3-730B-3108281FFA56}"/>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BDBD3C5B-C146-1690-C7EE-F4EE6A1C86F2}"/>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8A50EFFB-3E9B-788B-3753-CA80E7C9E460}"/>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072660C8-5CBB-FA0A-8900-C95B4F29FAEC}"/>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13" name="CaixaDeTexto 12">
            <a:extLst>
              <a:ext uri="{FF2B5EF4-FFF2-40B4-BE49-F238E27FC236}">
                <a16:creationId xmlns:a16="http://schemas.microsoft.com/office/drawing/2014/main" id="{8B786DFF-A369-CD06-70FC-A833A94EE3DB}"/>
              </a:ext>
            </a:extLst>
          </p:cNvPr>
          <p:cNvSpPr txBox="1"/>
          <p:nvPr/>
        </p:nvSpPr>
        <p:spPr>
          <a:xfrm>
            <a:off x="1028700" y="21980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B1C4A3D4-A679-84CC-1467-7356F346D756}"/>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98000471-7E64-7081-D3A1-E694F3889B22}"/>
              </a:ext>
            </a:extLst>
          </p:cNvPr>
          <p:cNvSpPr txBox="1"/>
          <p:nvPr/>
        </p:nvSpPr>
        <p:spPr>
          <a:xfrm>
            <a:off x="1257780" y="3221435"/>
            <a:ext cx="16729912" cy="6991658"/>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g) 2.2.1.3.01.0.1 - Alienação de Bens Móveis e Semoventes – Principal</a:t>
            </a:r>
          </a:p>
          <a:p>
            <a:pPr algn="just">
              <a:lnSpc>
                <a:spcPct val="130000"/>
              </a:lnSpc>
              <a:spcBef>
                <a:spcPct val="0"/>
              </a:spcBef>
            </a:pPr>
            <a:endParaRPr lang="pt-BR"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receita registrada nessa NR, como regra geral, é destinada ao financiamento de Despesas de Capital – Fonte 051 - Recursos Próprios da UO para Aplicação Exclusiva em Despesas de Capital</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VALOR TOTAL</a:t>
            </a:r>
            <a:r>
              <a:rPr lang="pt-BR" sz="1600" dirty="0">
                <a:latin typeface="Poppins" panose="00000500000000000000" pitchFamily="2" charset="0"/>
                <a:ea typeface="Aptos" panose="020B0004020202020204" pitchFamily="34" charset="0"/>
                <a:cs typeface="Poppins" panose="00000500000000000000" pitchFamily="2" charset="0"/>
              </a:rPr>
              <a:t>: R$ 259.800</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JUSTIFICATIVA</a:t>
            </a:r>
            <a:r>
              <a:rPr lang="pt-BR" sz="1600" dirty="0">
                <a:latin typeface="Poppins" panose="00000500000000000000" pitchFamily="2" charset="0"/>
                <a:ea typeface="Aptos" panose="020B0004020202020204" pitchFamily="34" charset="0"/>
                <a:cs typeface="Poppins" panose="00000500000000000000" pitchFamily="2" charset="0"/>
              </a:rPr>
              <a:t>: A projeção dessa natureza de receita (R$ 259.800,00) apresenta variação significativa de crescimento sobre o último valor aprovado pela SOF (R$ 25.000,00) e de exercícios anteriores, tendo em vista que serão realizados leilões em 202X, que não ocorreram nesses períodos. O fato gerador da referida receita origina-se de leilões de gado e automóveis de passeio realizados em eventos da Instituição.</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METODOLOGIA</a:t>
            </a:r>
            <a:r>
              <a:rPr lang="pt-BR" sz="16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Quantidade de bem móvel ou semovente a ser leiloado X preço mínimo (média)</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Cabeça de gado macho;</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Cabeça de gado fêmea; e</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Automóvel de passeio.</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MEMÓRIA DE CÁLCULO</a:t>
            </a:r>
            <a:r>
              <a:rPr lang="pt-BR" sz="16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18 x R$ 1.100,00 = R$ 19.800,00</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10 x R$ 4.000,00 = R$ 40.000,00</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20 x R$ 10.000,00 = R$ 200.000,00</a:t>
            </a:r>
          </a:p>
        </p:txBody>
      </p:sp>
      <p:pic>
        <p:nvPicPr>
          <p:cNvPr id="11" name="Câmera 10">
            <a:extLst>
              <a:ext uri="{FF2B5EF4-FFF2-40B4-BE49-F238E27FC236}">
                <a16:creationId xmlns:a16="http://schemas.microsoft.com/office/drawing/2014/main" id="{FB6F22C8-0098-828C-523F-C9C676C54797}"/>
              </a:ext>
            </a:extLst>
          </p:cNvPr>
          <p:cNvPicPr>
            <a:picLocks noChangeAspect="1"/>
            <a:extLst>
              <a:ext uri="{51228E76-BA90-4043-B771-695A4F85340A}">
                <alf:liveFeedProps xmlns:alf="http://schemas.microsoft.com/office/drawing/2021/livefeed"/>
              </a:ext>
            </a:extLst>
          </p:cNvPicPr>
          <p:nvPr/>
        </p:nvPicPr>
        <p:blipFill>
          <a:blip r:embed="rId3">
            <a:extLst>
              <a:ext uri="{96DAC541-7B7A-43D3-8B79-37D633B846F1}">
                <asvg:svgBlip xmlns:asvg="http://schemas.microsoft.com/office/drawing/2016/SVG/main" r:embed="rId4"/>
              </a:ext>
            </a:extLst>
          </a:blip>
          <a:stretch>
            <a:fillRect/>
          </a:stretch>
        </p:blipFill>
        <p:spPr>
          <a:xfrm>
            <a:off x="14149590" y="488080"/>
            <a:ext cx="1710000" cy="1710000"/>
          </a:xfrm>
          <a:prstGeom prst="ellipse">
            <a:avLst/>
          </a:prstGeom>
        </p:spPr>
      </p:pic>
    </p:spTree>
    <p:extLst>
      <p:ext uri="{BB962C8B-B14F-4D97-AF65-F5344CB8AC3E}">
        <p14:creationId xmlns:p14="http://schemas.microsoft.com/office/powerpoint/2010/main" val="26159647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D49B1899-1312-8084-9256-3BEA7F229A9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2B30C4A-2F5A-C544-2971-EE221E60CBC7}"/>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D4B483CB-9273-2132-26FE-40AB92AAD627}"/>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CE5AC67E-4565-9D14-F6CC-EF2536B2708F}"/>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0D44DB17-D73D-C173-9D82-58A98B4B43DF}"/>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E6241D54-E99F-AA66-1ABD-EFD7A6BA56EB}"/>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F669A3B7-B7A5-4914-A23E-FD66293A2C77}"/>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463AEB47-7075-6147-4D25-5A2CBD3118FA}"/>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F6D53A2A-A468-2C30-61BC-3EAF5E484F2D}"/>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EEB97C37-4E8A-7655-D2D1-3A5340FFB317}"/>
              </a:ext>
            </a:extLst>
          </p:cNvPr>
          <p:cNvSpPr txBox="1"/>
          <p:nvPr/>
        </p:nvSpPr>
        <p:spPr>
          <a:xfrm>
            <a:off x="1028700" y="226285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DBEF3B1C-F133-C9FE-FCBD-0DAFAA251C72}"/>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ADEE5C98-785B-E522-5F57-B2CE9CC28D05}"/>
              </a:ext>
            </a:extLst>
          </p:cNvPr>
          <p:cNvSpPr txBox="1"/>
          <p:nvPr/>
        </p:nvSpPr>
        <p:spPr>
          <a:xfrm>
            <a:off x="1249759" y="3315456"/>
            <a:ext cx="16729912" cy="538609"/>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g) 2.2.1.3.01.0.1 - Alienação de Bens Móveis e Semoventes – Principal</a:t>
            </a:r>
            <a:endParaRPr lang="pt-BR" dirty="0">
              <a:latin typeface="Poppins" panose="00000500000000000000" pitchFamily="2" charset="0"/>
              <a:ea typeface="Aptos" panose="020B0004020202020204" pitchFamily="34" charset="0"/>
              <a:cs typeface="Poppins" panose="00000500000000000000" pitchFamily="2" charset="0"/>
            </a:endParaRPr>
          </a:p>
        </p:txBody>
      </p:sp>
      <p:pic>
        <p:nvPicPr>
          <p:cNvPr id="12" name="Imagem 11" descr="Tabela&#10;&#10;Descrição gerada automaticamente">
            <a:extLst>
              <a:ext uri="{FF2B5EF4-FFF2-40B4-BE49-F238E27FC236}">
                <a16:creationId xmlns:a16="http://schemas.microsoft.com/office/drawing/2014/main" id="{275C68F5-3DBA-3087-D6A2-DB96A027C0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3770" y="4774107"/>
            <a:ext cx="16657412" cy="3581400"/>
          </a:xfrm>
          <a:prstGeom prst="rect">
            <a:avLst/>
          </a:prstGeom>
        </p:spPr>
      </p:pic>
      <p:pic>
        <p:nvPicPr>
          <p:cNvPr id="11" name="Câmera 10">
            <a:extLst>
              <a:ext uri="{FF2B5EF4-FFF2-40B4-BE49-F238E27FC236}">
                <a16:creationId xmlns:a16="http://schemas.microsoft.com/office/drawing/2014/main" id="{D3657121-FC04-9FF3-6560-D969F5539005}"/>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384918" y="2460456"/>
            <a:ext cx="1710000" cy="1710000"/>
          </a:xfrm>
          <a:prstGeom prst="ellipse">
            <a:avLst/>
          </a:prstGeom>
        </p:spPr>
      </p:pic>
    </p:spTree>
    <p:extLst>
      <p:ext uri="{BB962C8B-B14F-4D97-AF65-F5344CB8AC3E}">
        <p14:creationId xmlns:p14="http://schemas.microsoft.com/office/powerpoint/2010/main" val="4639940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660936ED-BED9-E468-099D-57278159709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1DB7ABD-1B94-1D86-160C-5C3793FC0FB5}"/>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98F7620D-A79B-25A5-EEE1-DCAA05B22E92}"/>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DE1EA256-863F-D879-A980-2E5570844B6E}"/>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82508B1A-265D-B9C6-4E47-07B867C1CFE8}"/>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A7837340-43BF-542D-AE6E-393BB52D69F5}"/>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415D8F4B-CAF6-F74C-7BA5-F31EC9DB2809}"/>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71D0E3DA-3A12-A0B0-4C46-7F9789375AFB}"/>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823818D6-4E64-76CC-F1B3-3829DAB8B8DF}"/>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450353AD-6614-584E-3620-FB9DCEFBC6EC}"/>
              </a:ext>
            </a:extLst>
          </p:cNvPr>
          <p:cNvSpPr txBox="1"/>
          <p:nvPr/>
        </p:nvSpPr>
        <p:spPr>
          <a:xfrm>
            <a:off x="1028700" y="21980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D8860F0F-F086-46A4-48C8-E7743EA7C0FC}"/>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8E304528-1A88-F690-8DB3-B2EE8936DEE1}"/>
              </a:ext>
            </a:extLst>
          </p:cNvPr>
          <p:cNvSpPr txBox="1"/>
          <p:nvPr/>
        </p:nvSpPr>
        <p:spPr>
          <a:xfrm>
            <a:off x="1257780" y="3221435"/>
            <a:ext cx="16729912" cy="6631559"/>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h) 1.5.1.1.01.0.1 - Receita Industrial – Principal</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VALOR TOTAL</a:t>
            </a:r>
            <a:r>
              <a:rPr lang="pt-BR" sz="1600" dirty="0">
                <a:latin typeface="Poppins" panose="00000500000000000000" pitchFamily="2" charset="0"/>
                <a:ea typeface="Aptos" panose="020B0004020202020204" pitchFamily="34" charset="0"/>
                <a:cs typeface="Poppins" panose="00000500000000000000" pitchFamily="2" charset="0"/>
              </a:rPr>
              <a:t>: R$ 33.300</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JUSTIFICATIVA</a:t>
            </a:r>
            <a:r>
              <a:rPr lang="pt-BR" sz="1600" dirty="0">
                <a:latin typeface="Poppins" panose="00000500000000000000" pitchFamily="2" charset="0"/>
                <a:ea typeface="Aptos" panose="020B0004020202020204" pitchFamily="34" charset="0"/>
                <a:cs typeface="Poppins" panose="00000500000000000000" pitchFamily="2" charset="0"/>
              </a:rPr>
              <a:t>: A reestimativa da presente natureza de receita se justifica devido ao significativo aumento em relação à última posição estimada pela SOF. Esse aumento decorre, principalmente, da maior produção de queijos e doces tendo em vista a grande procura por esses itens. O fato gerador dessa receita se origina da produção de derivados do leite, doces e carnes.</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METODOLOGIA</a:t>
            </a:r>
            <a:r>
              <a:rPr lang="pt-BR" sz="16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Quantidade produzida por ano X valor unitário médio</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Iogurte em litros;</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Queijo e salsichas kg;</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Linguiças em kg; e</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d. Potes de doces em unidades.</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1600" b="1" dirty="0">
                <a:latin typeface="Poppins" panose="00000500000000000000" pitchFamily="2" charset="0"/>
                <a:ea typeface="Aptos" panose="020B0004020202020204" pitchFamily="34" charset="0"/>
                <a:cs typeface="Poppins" panose="00000500000000000000" pitchFamily="2" charset="0"/>
              </a:rPr>
              <a:t>MEMÓRIA DE CÁLCULO</a:t>
            </a:r>
            <a:r>
              <a:rPr lang="pt-BR" sz="16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a. 1.500 x R$ 7,00 = R$ 10.500,00</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b. 1.450 x R$ 6,00 = R$ 8.700,00</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c. 500 x R$ 9,00 = R$ 4.500,00</a:t>
            </a:r>
          </a:p>
          <a:p>
            <a:pPr algn="just">
              <a:lnSpc>
                <a:spcPct val="130000"/>
              </a:lnSpc>
              <a:spcBef>
                <a:spcPct val="0"/>
              </a:spcBef>
            </a:pPr>
            <a:r>
              <a:rPr lang="pt-BR" sz="1600" dirty="0">
                <a:latin typeface="Poppins" panose="00000500000000000000" pitchFamily="2" charset="0"/>
                <a:ea typeface="Aptos" panose="020B0004020202020204" pitchFamily="34" charset="0"/>
                <a:cs typeface="Poppins" panose="00000500000000000000" pitchFamily="2" charset="0"/>
              </a:rPr>
              <a:t>d. 800 x R$ 12,00 = R$ 9.600,00</a:t>
            </a:r>
          </a:p>
        </p:txBody>
      </p:sp>
      <p:pic>
        <p:nvPicPr>
          <p:cNvPr id="11" name="Câmera 10">
            <a:extLst>
              <a:ext uri="{FF2B5EF4-FFF2-40B4-BE49-F238E27FC236}">
                <a16:creationId xmlns:a16="http://schemas.microsoft.com/office/drawing/2014/main" id="{4F7B70AC-DC12-84AF-FDC9-B6D71A0B20C8}"/>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04300" y="2409137"/>
            <a:ext cx="1710000" cy="1710000"/>
          </a:xfrm>
          <a:prstGeom prst="ellipse">
            <a:avLst/>
          </a:prstGeom>
        </p:spPr>
      </p:pic>
    </p:spTree>
    <p:extLst>
      <p:ext uri="{BB962C8B-B14F-4D97-AF65-F5344CB8AC3E}">
        <p14:creationId xmlns:p14="http://schemas.microsoft.com/office/powerpoint/2010/main" val="3911672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21A2CABC-1EC3-D5DB-E99E-566B5930980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85EE0CA-B695-D3AF-CD98-2E702A5D117B}"/>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19B6EEEC-01DE-0AE0-9F93-1D1F0B52AB9C}"/>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7C41DE0A-B4AE-67B1-A448-6C07F46A807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55C041FB-E32D-AA7A-68D6-CB8DEE5BCBBA}"/>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75E46395-5F27-3461-1BD7-9C4A1461C369}"/>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06E5A5E8-D894-3166-765C-BA60B96E6B06}"/>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8D786930-30E3-0CE0-8771-43F2885EA8B4}"/>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38082321-2CFB-D6CE-9270-E17E4C48492F}"/>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C43FE871-D3AC-F7F3-C985-F6180AA7F01A}"/>
              </a:ext>
            </a:extLst>
          </p:cNvPr>
          <p:cNvSpPr txBox="1"/>
          <p:nvPr/>
        </p:nvSpPr>
        <p:spPr>
          <a:xfrm>
            <a:off x="1028700" y="21980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65565DFF-6ED6-BAA0-64E0-EA37E0F0EAB6}"/>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A110B8B3-97CE-590E-8A76-37BA9D25A2B0}"/>
              </a:ext>
            </a:extLst>
          </p:cNvPr>
          <p:cNvSpPr txBox="1"/>
          <p:nvPr/>
        </p:nvSpPr>
        <p:spPr>
          <a:xfrm>
            <a:off x="1249815" y="3601681"/>
            <a:ext cx="16729912" cy="538609"/>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h) 1.5.1.1.01.0.1 - Receita Industrial – Principal</a:t>
            </a:r>
            <a:endParaRPr lang="pt-BR" sz="1600" dirty="0">
              <a:latin typeface="Poppins" panose="00000500000000000000" pitchFamily="2" charset="0"/>
              <a:ea typeface="Aptos" panose="020B0004020202020204" pitchFamily="34" charset="0"/>
              <a:cs typeface="Poppins" panose="00000500000000000000" pitchFamily="2" charset="0"/>
            </a:endParaRPr>
          </a:p>
        </p:txBody>
      </p:sp>
      <p:pic>
        <p:nvPicPr>
          <p:cNvPr id="12" name="Imagem 11" descr="Tabela&#10;&#10;Descrição gerada automaticamente">
            <a:extLst>
              <a:ext uri="{FF2B5EF4-FFF2-40B4-BE49-F238E27FC236}">
                <a16:creationId xmlns:a16="http://schemas.microsoft.com/office/drawing/2014/main" id="{3683FC21-06F2-5D0E-70B6-AE790B4E69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7450" y="5190004"/>
            <a:ext cx="16874643" cy="4102303"/>
          </a:xfrm>
          <a:prstGeom prst="rect">
            <a:avLst/>
          </a:prstGeom>
        </p:spPr>
      </p:pic>
      <p:pic>
        <p:nvPicPr>
          <p:cNvPr id="11" name="Câmera 10">
            <a:extLst>
              <a:ext uri="{FF2B5EF4-FFF2-40B4-BE49-F238E27FC236}">
                <a16:creationId xmlns:a16="http://schemas.microsoft.com/office/drawing/2014/main" id="{E5D71234-987D-E446-CD5F-EFF109C21C14}"/>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52382" y="2475040"/>
            <a:ext cx="1710000" cy="1710000"/>
          </a:xfrm>
          <a:prstGeom prst="ellipse">
            <a:avLst/>
          </a:prstGeom>
        </p:spPr>
      </p:pic>
    </p:spTree>
    <p:extLst>
      <p:ext uri="{BB962C8B-B14F-4D97-AF65-F5344CB8AC3E}">
        <p14:creationId xmlns:p14="http://schemas.microsoft.com/office/powerpoint/2010/main" val="29937951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229B3749-7913-140E-A280-DBA01CE9245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C7255A6-A57D-D144-FD98-6088A22BD581}"/>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CB729E4E-468A-0257-47BF-DCDF18EDAF49}"/>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4DE1638E-A5EC-C6A7-3950-9490D8E3E7D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6BC6B8FA-FCB9-ABCD-7E19-A758264BBE8A}"/>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277A9033-5A64-3085-F362-39B10AE342F0}"/>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57FB535F-5E6E-0339-4764-D62540E6B237}"/>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8A979719-83EC-2792-039D-072C66802BAE}"/>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10EE0101-F5C5-EC3C-A742-B39E11D9FA11}"/>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4F54C130-BBC5-436E-A66F-56C6983EB7F3}"/>
              </a:ext>
            </a:extLst>
          </p:cNvPr>
          <p:cNvSpPr txBox="1"/>
          <p:nvPr/>
        </p:nvSpPr>
        <p:spPr>
          <a:xfrm>
            <a:off x="1225275" y="2461331"/>
            <a:ext cx="16506668" cy="7078861"/>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Orçamento Público</a:t>
            </a: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pPr>
            <a:r>
              <a:rPr lang="pt-BR" sz="2200" b="1" dirty="0">
                <a:latin typeface="Poppins" panose="00000500000000000000" pitchFamily="2" charset="0"/>
                <a:ea typeface="Aptos" panose="020B0004020202020204" pitchFamily="34" charset="0"/>
                <a:cs typeface="Poppins" panose="00000500000000000000" pitchFamily="2" charset="0"/>
              </a:rPr>
              <a:t>• Lei nº 4.320, de 1964.</a:t>
            </a:r>
          </a:p>
          <a:p>
            <a:pPr algn="just">
              <a:lnSpc>
                <a:spcPct val="150000"/>
              </a:lnSpc>
              <a:spcBef>
                <a:spcPct val="0"/>
              </a:spcBef>
            </a:pPr>
            <a:endParaRPr lang="pt-BR" sz="2200" b="1"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spcAft>
                <a:spcPts val="1200"/>
              </a:spcAft>
            </a:pPr>
            <a:r>
              <a:rPr lang="pt-BR" sz="2000" b="1" dirty="0">
                <a:latin typeface="Poppins" panose="00000500000000000000" pitchFamily="2" charset="0"/>
                <a:ea typeface="Aptos" panose="020B0004020202020204" pitchFamily="34" charset="0"/>
                <a:cs typeface="Poppins" panose="00000500000000000000" pitchFamily="2" charset="0"/>
              </a:rPr>
              <a:t>Art. 3º </a:t>
            </a:r>
            <a:r>
              <a:rPr lang="pt-BR" sz="2000" dirty="0">
                <a:latin typeface="Poppins" panose="00000500000000000000" pitchFamily="2" charset="0"/>
                <a:ea typeface="Aptos" panose="020B0004020202020204" pitchFamily="34" charset="0"/>
                <a:cs typeface="Poppins" panose="00000500000000000000" pitchFamily="2" charset="0"/>
              </a:rPr>
              <a:t>A Lei de Orçamentos compreenderá todas as </a:t>
            </a:r>
            <a:r>
              <a:rPr lang="pt-BR" sz="2000" b="1" u="sng" dirty="0">
                <a:latin typeface="Poppins" panose="00000500000000000000" pitchFamily="2" charset="0"/>
                <a:ea typeface="Aptos" panose="020B0004020202020204" pitchFamily="34" charset="0"/>
                <a:cs typeface="Poppins" panose="00000500000000000000" pitchFamily="2" charset="0"/>
              </a:rPr>
              <a:t>receitas</a:t>
            </a:r>
            <a:r>
              <a:rPr lang="pt-BR" sz="2000" dirty="0">
                <a:latin typeface="Poppins" panose="00000500000000000000" pitchFamily="2" charset="0"/>
                <a:ea typeface="Aptos" panose="020B0004020202020204" pitchFamily="34" charset="0"/>
                <a:cs typeface="Poppins" panose="00000500000000000000" pitchFamily="2" charset="0"/>
              </a:rPr>
              <a:t>, inclusive as de operações de crédito autorizadas em lei.</a:t>
            </a:r>
          </a:p>
          <a:p>
            <a:pPr algn="just">
              <a:lnSpc>
                <a:spcPct val="150000"/>
              </a:lnSpc>
              <a:spcBef>
                <a:spcPct val="0"/>
              </a:spcBef>
              <a:spcAft>
                <a:spcPts val="1200"/>
              </a:spcAft>
            </a:pPr>
            <a:r>
              <a:rPr lang="pt-BR" sz="2000" dirty="0">
                <a:latin typeface="Poppins" panose="00000500000000000000" pitchFamily="2" charset="0"/>
                <a:ea typeface="Aptos" panose="020B0004020202020204" pitchFamily="34" charset="0"/>
                <a:cs typeface="Poppins" panose="00000500000000000000" pitchFamily="2" charset="0"/>
              </a:rPr>
              <a:t>Parágrafo único. Não se consideram para os fins deste artigo as operações de credito por antecipação da receita, as emissões de papel-moeda e outras entradas compensatórias, no ativo e passivo financeiros. [...]</a:t>
            </a:r>
          </a:p>
          <a:p>
            <a:pPr algn="just">
              <a:lnSpc>
                <a:spcPct val="150000"/>
              </a:lnSpc>
              <a:spcBef>
                <a:spcPct val="0"/>
              </a:spcBef>
              <a:spcAft>
                <a:spcPts val="1200"/>
              </a:spcAft>
            </a:pPr>
            <a:r>
              <a:rPr lang="pt-BR" sz="2000" b="1" dirty="0">
                <a:latin typeface="Poppins" panose="00000500000000000000" pitchFamily="2" charset="0"/>
                <a:ea typeface="Aptos" panose="020B0004020202020204" pitchFamily="34" charset="0"/>
                <a:cs typeface="Poppins" panose="00000500000000000000" pitchFamily="2" charset="0"/>
              </a:rPr>
              <a:t>Art. 35. </a:t>
            </a:r>
            <a:r>
              <a:rPr lang="pt-BR" sz="2000" dirty="0">
                <a:latin typeface="Poppins" panose="00000500000000000000" pitchFamily="2" charset="0"/>
                <a:ea typeface="Aptos" panose="020B0004020202020204" pitchFamily="34" charset="0"/>
                <a:cs typeface="Poppins" panose="00000500000000000000" pitchFamily="2" charset="0"/>
              </a:rPr>
              <a:t>Pertencem ao exercício financeiro:</a:t>
            </a:r>
          </a:p>
          <a:p>
            <a:pPr algn="just">
              <a:lnSpc>
                <a:spcPct val="150000"/>
              </a:lnSpc>
              <a:spcBef>
                <a:spcPct val="0"/>
              </a:spcBef>
              <a:spcAft>
                <a:spcPts val="1200"/>
              </a:spcAft>
            </a:pPr>
            <a:r>
              <a:rPr lang="pt-BR" sz="2000" dirty="0">
                <a:latin typeface="Poppins" panose="00000500000000000000" pitchFamily="2" charset="0"/>
                <a:ea typeface="Aptos" panose="020B0004020202020204" pitchFamily="34" charset="0"/>
                <a:cs typeface="Poppins" panose="00000500000000000000" pitchFamily="2" charset="0"/>
              </a:rPr>
              <a:t>I - as </a:t>
            </a:r>
            <a:r>
              <a:rPr lang="pt-BR" sz="2000" b="1" u="sng" dirty="0">
                <a:latin typeface="Poppins" panose="00000500000000000000" pitchFamily="2" charset="0"/>
                <a:ea typeface="Aptos" panose="020B0004020202020204" pitchFamily="34" charset="0"/>
                <a:cs typeface="Poppins" panose="00000500000000000000" pitchFamily="2" charset="0"/>
              </a:rPr>
              <a:t>receitas</a:t>
            </a:r>
            <a:r>
              <a:rPr lang="pt-BR" sz="2000" dirty="0">
                <a:latin typeface="Poppins" panose="00000500000000000000" pitchFamily="2" charset="0"/>
                <a:ea typeface="Aptos" panose="020B0004020202020204" pitchFamily="34" charset="0"/>
                <a:cs typeface="Poppins" panose="00000500000000000000" pitchFamily="2" charset="0"/>
              </a:rPr>
              <a:t> nele arrecadadas;</a:t>
            </a:r>
          </a:p>
          <a:p>
            <a:pPr algn="just">
              <a:lnSpc>
                <a:spcPct val="150000"/>
              </a:lnSpc>
              <a:spcBef>
                <a:spcPct val="0"/>
              </a:spcBef>
              <a:spcAft>
                <a:spcPts val="1200"/>
              </a:spcAft>
            </a:pPr>
            <a:r>
              <a:rPr lang="pt-BR" sz="2000" dirty="0">
                <a:latin typeface="Poppins" panose="00000500000000000000" pitchFamily="2" charset="0"/>
                <a:ea typeface="Aptos" panose="020B0004020202020204" pitchFamily="34" charset="0"/>
                <a:cs typeface="Poppins" panose="00000500000000000000" pitchFamily="2" charset="0"/>
              </a:rPr>
              <a:t>II - as despesas nele legalmente empenhadas.</a:t>
            </a:r>
          </a:p>
          <a:p>
            <a:pPr algn="just">
              <a:lnSpc>
                <a:spcPct val="150000"/>
              </a:lnSpc>
              <a:spcBef>
                <a:spcPct val="0"/>
              </a:spcBef>
              <a:spcAft>
                <a:spcPts val="1200"/>
              </a:spcAft>
            </a:pPr>
            <a:r>
              <a:rPr lang="pt-BR" sz="2000" b="1" dirty="0">
                <a:latin typeface="Poppins" panose="00000500000000000000" pitchFamily="2" charset="0"/>
                <a:ea typeface="Aptos" panose="020B0004020202020204" pitchFamily="34" charset="0"/>
                <a:cs typeface="Poppins" panose="00000500000000000000" pitchFamily="2" charset="0"/>
              </a:rPr>
              <a:t>Art. 57. </a:t>
            </a:r>
            <a:r>
              <a:rPr lang="pt-BR" sz="2000" dirty="0">
                <a:latin typeface="Poppins" panose="00000500000000000000" pitchFamily="2" charset="0"/>
                <a:ea typeface="Aptos" panose="020B0004020202020204" pitchFamily="34" charset="0"/>
                <a:cs typeface="Poppins" panose="00000500000000000000" pitchFamily="2" charset="0"/>
              </a:rPr>
              <a:t>Ressalvado o disposto no parágrafo único do artigo 3º desta lei serão classificadas como </a:t>
            </a:r>
            <a:r>
              <a:rPr lang="pt-BR" sz="2000" b="1" u="sng" dirty="0">
                <a:latin typeface="Poppins" panose="00000500000000000000" pitchFamily="2" charset="0"/>
                <a:ea typeface="Aptos" panose="020B0004020202020204" pitchFamily="34" charset="0"/>
                <a:cs typeface="Poppins" panose="00000500000000000000" pitchFamily="2" charset="0"/>
              </a:rPr>
              <a:t>receita orçamentária</a:t>
            </a:r>
            <a:r>
              <a:rPr lang="pt-BR" sz="2000" dirty="0">
                <a:latin typeface="Poppins" panose="00000500000000000000" pitchFamily="2" charset="0"/>
                <a:ea typeface="Aptos" panose="020B0004020202020204" pitchFamily="34" charset="0"/>
                <a:cs typeface="Poppins" panose="00000500000000000000" pitchFamily="2" charset="0"/>
              </a:rPr>
              <a:t>, sob as rubricas próprias, todas as receitas arrecadadas, inclusive as provenientes de operações de crédito, ainda que não previstas no Orçamento.</a:t>
            </a:r>
          </a:p>
        </p:txBody>
      </p:sp>
      <p:sp>
        <p:nvSpPr>
          <p:cNvPr id="15" name="CaixaDeTexto 14">
            <a:extLst>
              <a:ext uri="{FF2B5EF4-FFF2-40B4-BE49-F238E27FC236}">
                <a16:creationId xmlns:a16="http://schemas.microsoft.com/office/drawing/2014/main" id="{89EF3774-72B1-6531-4F1E-52FA8C2E51E8}"/>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0" name="Câmera 9">
            <a:extLst>
              <a:ext uri="{FF2B5EF4-FFF2-40B4-BE49-F238E27FC236}">
                <a16:creationId xmlns:a16="http://schemas.microsoft.com/office/drawing/2014/main" id="{124DB984-CE42-A0F5-EB8B-9C422C3747FA}"/>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59200" y="2461331"/>
            <a:ext cx="1710000" cy="1710000"/>
          </a:xfrm>
          <a:prstGeom prst="ellipse">
            <a:avLst/>
          </a:prstGeom>
        </p:spPr>
      </p:pic>
    </p:spTree>
    <p:extLst>
      <p:ext uri="{BB962C8B-B14F-4D97-AF65-F5344CB8AC3E}">
        <p14:creationId xmlns:p14="http://schemas.microsoft.com/office/powerpoint/2010/main" val="29143737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0566E7AB-DDB7-73D2-410C-C03ED191EBF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6DE2C0A-CE65-1DFE-B78F-1667A11A913B}"/>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FA8409D0-5227-C282-8B6C-81D157C2F07F}"/>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1B024864-B943-3B55-D482-7A849EB3E40C}"/>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F1E3C603-D19F-5306-0E84-1B45AB58A452}"/>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C39C8869-5850-9E3D-4010-4CC9839500C1}"/>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E676919E-005C-9E0F-93E9-C828620110C6}"/>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E7145615-D9BB-AC56-A5B7-9C80B7D0A63C}"/>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53B94AB4-99D9-AEAD-9287-2C3B6239B750}"/>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9183F6D2-402A-9821-7B64-33319C7EFA11}"/>
              </a:ext>
            </a:extLst>
          </p:cNvPr>
          <p:cNvSpPr txBox="1"/>
          <p:nvPr/>
        </p:nvSpPr>
        <p:spPr>
          <a:xfrm>
            <a:off x="1028700" y="21980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577EE68F-B8B1-5592-F838-5E7C0367B8DC}"/>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020FED4C-D0A0-EC67-AF64-18BD4D8C3AA3}"/>
              </a:ext>
            </a:extLst>
          </p:cNvPr>
          <p:cNvSpPr txBox="1"/>
          <p:nvPr/>
        </p:nvSpPr>
        <p:spPr>
          <a:xfrm>
            <a:off x="1257780" y="3221435"/>
            <a:ext cx="16729912" cy="5665654"/>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i) Multas e Juros para Quaisquer Tipos de Receitas</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VALOR TOTAL</a:t>
            </a:r>
            <a:r>
              <a:rPr lang="pt-BR" sz="2000" dirty="0">
                <a:latin typeface="Poppins" panose="00000500000000000000" pitchFamily="2" charset="0"/>
                <a:ea typeface="Aptos" panose="020B0004020202020204" pitchFamily="34" charset="0"/>
                <a:cs typeface="Poppins" panose="00000500000000000000" pitchFamily="2" charset="0"/>
              </a:rPr>
              <a:t>: R$ 36.497</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JUSTIFICATIVA</a:t>
            </a:r>
            <a:r>
              <a:rPr lang="pt-BR" sz="2000" dirty="0">
                <a:latin typeface="Poppins" panose="00000500000000000000" pitchFamily="2" charset="0"/>
                <a:ea typeface="Aptos" panose="020B0004020202020204" pitchFamily="34" charset="0"/>
                <a:cs typeface="Poppins" panose="00000500000000000000" pitchFamily="2" charset="0"/>
              </a:rPr>
              <a:t>: Trata-se de NR cuja arrecadação é incerta, portanto, a variação eventualmente verificada em relação a períodos anteriores, decorre da maior ou menor incidência de multas e juros sobre o fato gerador principal.</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METODOLOGIA</a:t>
            </a:r>
            <a:r>
              <a:rPr lang="pt-BR" sz="20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Arrecadado da NR Aluguéis e Arrendamentos - Multas e Juros, relativo ao exercício de 2022 / Arrecadado da NR Aluguéis e Arrendamentos - Principal de 2022 X Projetado da NR Aluguéis e Arrendamentos – Principal para o novo período.</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MEMÓRIA DE CÁLCULO</a:t>
            </a:r>
            <a:r>
              <a:rPr lang="pt-BR" sz="20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R$ 34.700 / R$ 975.490,00 X R$ 1.026.000,00 = 3,5572%</a:t>
            </a:r>
          </a:p>
          <a:p>
            <a:pPr algn="just">
              <a:lnSpc>
                <a:spcPct val="13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Logo: 3,5572% X R$ 1.026.000,00 = R$ 36.496,87</a:t>
            </a:r>
          </a:p>
        </p:txBody>
      </p:sp>
      <p:pic>
        <p:nvPicPr>
          <p:cNvPr id="11" name="Câmera 10">
            <a:extLst>
              <a:ext uri="{FF2B5EF4-FFF2-40B4-BE49-F238E27FC236}">
                <a16:creationId xmlns:a16="http://schemas.microsoft.com/office/drawing/2014/main" id="{FFD06080-2286-5419-6BD0-52E545B87C73}"/>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78698" y="2407132"/>
            <a:ext cx="1710000" cy="1710000"/>
          </a:xfrm>
          <a:prstGeom prst="ellipse">
            <a:avLst/>
          </a:prstGeom>
        </p:spPr>
      </p:pic>
    </p:spTree>
    <p:extLst>
      <p:ext uri="{BB962C8B-B14F-4D97-AF65-F5344CB8AC3E}">
        <p14:creationId xmlns:p14="http://schemas.microsoft.com/office/powerpoint/2010/main" val="30861272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4A02973E-75BC-6AA5-B638-506970979B1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C4FBD80-0A19-8890-CFF7-89827D79F5B3}"/>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CAC0851D-089E-BFF2-C1DF-E13BAFDCEF59}"/>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D79B13D9-6215-0A19-D962-9EE5641649AD}"/>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79949B1E-E9B5-7A13-539C-72ABF5EDFF3D}"/>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5E1C0F20-B6C3-3486-C243-82A90AAEB200}"/>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0E39B1D4-FB66-83F2-22E7-7C15B17A3F44}"/>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452C20B4-7AA4-4D88-E61C-FAA26C1E7E1F}"/>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8633EBE5-0DC5-E972-8B8B-F67A64BF28BE}"/>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EF9AAA57-65EA-7B2C-CBAD-E2FD5DB8DCC0}"/>
              </a:ext>
            </a:extLst>
          </p:cNvPr>
          <p:cNvSpPr txBox="1"/>
          <p:nvPr/>
        </p:nvSpPr>
        <p:spPr>
          <a:xfrm>
            <a:off x="1028700" y="21980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00F7013D-343E-665A-62B5-DC480F834C4D}"/>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3823BD33-76D5-C7B8-F420-84117B8368E0}"/>
              </a:ext>
            </a:extLst>
          </p:cNvPr>
          <p:cNvSpPr txBox="1"/>
          <p:nvPr/>
        </p:nvSpPr>
        <p:spPr>
          <a:xfrm>
            <a:off x="1246336" y="3600570"/>
            <a:ext cx="16729912" cy="538609"/>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i) Multas e Juros para Quaisquer Tipos de Receitas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pic>
        <p:nvPicPr>
          <p:cNvPr id="12" name="Imagem 11" descr="Tabela&#10;&#10;Descrição gerada automaticamente">
            <a:extLst>
              <a:ext uri="{FF2B5EF4-FFF2-40B4-BE49-F238E27FC236}">
                <a16:creationId xmlns:a16="http://schemas.microsoft.com/office/drawing/2014/main" id="{5C9C83CB-C1CD-4613-12BB-32CFCC8DE3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2078" y="4884694"/>
            <a:ext cx="16238428" cy="4903276"/>
          </a:xfrm>
          <a:prstGeom prst="rect">
            <a:avLst/>
          </a:prstGeom>
        </p:spPr>
      </p:pic>
      <p:pic>
        <p:nvPicPr>
          <p:cNvPr id="11" name="Câmera 10">
            <a:extLst>
              <a:ext uri="{FF2B5EF4-FFF2-40B4-BE49-F238E27FC236}">
                <a16:creationId xmlns:a16="http://schemas.microsoft.com/office/drawing/2014/main" id="{C45C515C-053E-4F8A-731F-7E0E34D705D4}"/>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04300" y="2429179"/>
            <a:ext cx="1710000" cy="1710000"/>
          </a:xfrm>
          <a:prstGeom prst="ellipse">
            <a:avLst/>
          </a:prstGeom>
        </p:spPr>
      </p:pic>
    </p:spTree>
    <p:extLst>
      <p:ext uri="{BB962C8B-B14F-4D97-AF65-F5344CB8AC3E}">
        <p14:creationId xmlns:p14="http://schemas.microsoft.com/office/powerpoint/2010/main" val="23477391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B0455E0D-0912-C65D-C74D-8EDE0480EB8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B7CE607-8F17-C54F-4301-2C46B5C0867B}"/>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6C1A1856-A923-DA5C-86BC-30B3D9299CDC}"/>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AAC98975-A6EB-6534-943E-B8765E2F27AA}"/>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16989420-7E89-87DA-1DF0-DCD3B5D28B4F}"/>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8AF85478-E5CC-8B34-D39D-7412CA18B29F}"/>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BDC6E3D1-2113-1428-31E8-8B94E8D34AB6}"/>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C77DEDDD-287A-1B2F-ED57-B16BA75D1277}"/>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7015F3A3-79E3-F38D-AC24-B90692B57131}"/>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CA8EF648-0C50-4742-0D9C-11FD65F79214}"/>
              </a:ext>
            </a:extLst>
          </p:cNvPr>
          <p:cNvSpPr txBox="1"/>
          <p:nvPr/>
        </p:nvSpPr>
        <p:spPr>
          <a:xfrm>
            <a:off x="1028700" y="21980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EC83697C-4CEA-F93F-78F9-B1DC3705E0EC}"/>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2EEA2F65-AF54-B18B-AF3D-6CBBF1D23E33}"/>
              </a:ext>
            </a:extLst>
          </p:cNvPr>
          <p:cNvSpPr txBox="1"/>
          <p:nvPr/>
        </p:nvSpPr>
        <p:spPr>
          <a:xfrm>
            <a:off x="1257780" y="3221435"/>
            <a:ext cx="16729912" cy="6696705"/>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j) Receita de Convênio</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marL="342900" indent="-342900" algn="just">
              <a:lnSpc>
                <a:spcPct val="150000"/>
              </a:lnSpc>
              <a:spcBef>
                <a:spcPct val="0"/>
              </a:spcBef>
              <a:spcAft>
                <a:spcPts val="600"/>
              </a:spcAft>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Convênios são instrumentos que regulam a transferência de recursos financeiros, destinados à execução de projetos, atividades, serviços ou aquisições de interesse recíproco.;</a:t>
            </a:r>
          </a:p>
          <a:p>
            <a:pPr marL="342900" indent="-342900" algn="just">
              <a:lnSpc>
                <a:spcPct val="150000"/>
              </a:lnSpc>
              <a:spcBef>
                <a:spcPct val="0"/>
              </a:spcBef>
              <a:spcAft>
                <a:spcPts val="600"/>
              </a:spcAft>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Essa natureza de receita pode originar-se de transferências entre órgãos públicos da União, Estados e Municípios ou de instituições privadas para órgãos da União;</a:t>
            </a:r>
          </a:p>
          <a:p>
            <a:pPr marL="342900" indent="-342900" algn="just">
              <a:lnSpc>
                <a:spcPct val="150000"/>
              </a:lnSpc>
              <a:spcBef>
                <a:spcPct val="0"/>
              </a:spcBef>
              <a:spcAft>
                <a:spcPts val="600"/>
              </a:spcAft>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A estimativa dessa receita requer um Termo de Convênio assinado, vigente e com previsão de desembolso no exercício. Em casos onde o termo não esteja formalizado, faz-se necessário apresentar uma carta de aceite assinado pela Ufopa e a instituição que fará a transferência e o plano de pesquisa/trabalho; </a:t>
            </a:r>
          </a:p>
          <a:p>
            <a:pPr marL="342900" indent="-342900" algn="just">
              <a:lnSpc>
                <a:spcPct val="150000"/>
              </a:lnSpc>
              <a:spcBef>
                <a:spcPct val="0"/>
              </a:spcBef>
              <a:spcAft>
                <a:spcPts val="600"/>
              </a:spcAft>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Na reestimativa de receita deverão ser apresentados os respectivos instrumentos na sua forma integral (convênio, acordo, ajuste, termo de cooperação etc.) devidamente assinados pelas partes, bem como os seus respectivos aditivos e comprovantes de publicação de extratos no Diário Oficial da União (DOU).</a:t>
            </a:r>
          </a:p>
          <a:p>
            <a:pPr marL="342900" indent="-342900" algn="just">
              <a:lnSpc>
                <a:spcPct val="150000"/>
              </a:lnSpc>
              <a:spcBef>
                <a:spcPct val="0"/>
              </a:spcBef>
              <a:spcAft>
                <a:spcPts val="600"/>
              </a:spcAft>
              <a:buFont typeface="Arial" panose="020B0604020202020204" pitchFamily="34" charset="0"/>
              <a:buChar char="•"/>
            </a:pPr>
            <a:r>
              <a:rPr lang="pt-BR" sz="2000" dirty="0">
                <a:latin typeface="Poppins" panose="00000500000000000000" pitchFamily="2" charset="0"/>
                <a:ea typeface="Aptos" panose="020B0004020202020204" pitchFamily="34" charset="0"/>
                <a:cs typeface="Poppins" panose="00000500000000000000" pitchFamily="2" charset="0"/>
              </a:rPr>
              <a:t>É necessário observar o cronograma de desembolso/cláusula de execução do convênio para definir a natureza da receita (corrente ou capital); </a:t>
            </a:r>
          </a:p>
        </p:txBody>
      </p:sp>
      <p:pic>
        <p:nvPicPr>
          <p:cNvPr id="11" name="Câmera 10">
            <a:extLst>
              <a:ext uri="{FF2B5EF4-FFF2-40B4-BE49-F238E27FC236}">
                <a16:creationId xmlns:a16="http://schemas.microsoft.com/office/drawing/2014/main" id="{93C45F10-2067-35BE-3807-4E60EB159FC4}"/>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04300" y="2380302"/>
            <a:ext cx="1710000" cy="1710000"/>
          </a:xfrm>
          <a:prstGeom prst="ellipse">
            <a:avLst/>
          </a:prstGeom>
        </p:spPr>
      </p:pic>
    </p:spTree>
    <p:extLst>
      <p:ext uri="{BB962C8B-B14F-4D97-AF65-F5344CB8AC3E}">
        <p14:creationId xmlns:p14="http://schemas.microsoft.com/office/powerpoint/2010/main" val="18958001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CE2B7D02-8EC7-10FA-8C26-28EA7F695C2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244A327-2EF9-EF46-F461-EA42325D790E}"/>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A52D9CEF-FABD-9F9A-53F6-086485A47BAA}"/>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366F5704-DC27-3D1B-AC5E-FE1CF59358F8}"/>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C834847A-30CF-AF0D-942E-486DE92E7AA3}"/>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FEF59C61-A67E-2CFF-6E8E-252F24FB26F6}"/>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37A73611-E9B0-7E0E-2EA6-71FCF98E43C4}"/>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A7FD70C8-F455-8730-9AFF-8A9D6C404D90}"/>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5270B874-3B5B-CC1E-F8E0-263DAC0974E2}"/>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AA5094AB-E828-1384-4320-019A7066F9AA}"/>
              </a:ext>
            </a:extLst>
          </p:cNvPr>
          <p:cNvSpPr txBox="1"/>
          <p:nvPr/>
        </p:nvSpPr>
        <p:spPr>
          <a:xfrm>
            <a:off x="1028700" y="21980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F48EC85F-C9BB-C757-C656-71B04C012C2A}"/>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69BF7DB7-56AC-68BA-9301-362E43FB405F}"/>
              </a:ext>
            </a:extLst>
          </p:cNvPr>
          <p:cNvSpPr txBox="1"/>
          <p:nvPr/>
        </p:nvSpPr>
        <p:spPr>
          <a:xfrm>
            <a:off x="1257780" y="3221435"/>
            <a:ext cx="16729912" cy="6465873"/>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j) Receita de Convênio</a:t>
            </a:r>
          </a:p>
          <a:p>
            <a:pPr algn="just">
              <a:lnSpc>
                <a:spcPct val="130000"/>
              </a:lnSpc>
              <a:spcBef>
                <a:spcPct val="0"/>
              </a:spcBef>
            </a:pPr>
            <a:endParaRPr lang="pt-BR" sz="16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VALOR TOTAL</a:t>
            </a:r>
            <a:r>
              <a:rPr lang="pt-BR" sz="2000" dirty="0">
                <a:latin typeface="Poppins" panose="00000500000000000000" pitchFamily="2" charset="0"/>
                <a:ea typeface="Aptos" panose="020B0004020202020204" pitchFamily="34" charset="0"/>
                <a:cs typeface="Poppins" panose="00000500000000000000" pitchFamily="2" charset="0"/>
              </a:rPr>
              <a:t>: R$ 318.000</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JUSTIFICATIVA</a:t>
            </a:r>
            <a:r>
              <a:rPr lang="pt-BR" sz="2000" dirty="0">
                <a:latin typeface="Poppins" panose="00000500000000000000" pitchFamily="2" charset="0"/>
                <a:ea typeface="Aptos" panose="020B0004020202020204" pitchFamily="34" charset="0"/>
                <a:cs typeface="Poppins" panose="00000500000000000000" pitchFamily="2" charset="0"/>
              </a:rPr>
              <a:t>: O valor previsto dessa NR corresponde ao pactuado no Termo de Convênio nº XXX/20XX, para realização do projeto Minha Praça, firmado entre a Faculdade de Arquitetura e a Prefeitura XXXX; com vigência de 202X a 202X+1 tendo como objeto (descrever o objeto) e Convênio n° YYY/20XX, que prevê como objeto a concessão de bolsas de pesquisa para alunos de mestrado, firmado entre essa Universidade e a Empresa YYY com a vigência de 1 ano e meio.</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METODOLOGIA</a:t>
            </a:r>
            <a:r>
              <a:rPr lang="pt-BR" sz="20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a. Termo de Convênio nº XXX/20XX: nº de parcelas X valor médio de cada parcela X nº de meses.</a:t>
            </a:r>
          </a:p>
          <a:p>
            <a:pPr algn="just">
              <a:lnSpc>
                <a:spcPct val="13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b. Convênio n° YYY/20XX: Nº de parcela do cronograma de desembolso X valor médio de cada parcela X nº de meses.</a:t>
            </a:r>
          </a:p>
          <a:p>
            <a:pPr algn="just">
              <a:lnSpc>
                <a:spcPct val="13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300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MEMÓRIA DE CÁLCULO</a:t>
            </a:r>
            <a:r>
              <a:rPr lang="pt-BR" sz="2000" dirty="0">
                <a:latin typeface="Poppins" panose="00000500000000000000" pitchFamily="2" charset="0"/>
                <a:ea typeface="Aptos" panose="020B0004020202020204" pitchFamily="34" charset="0"/>
                <a:cs typeface="Poppins" panose="00000500000000000000" pitchFamily="2" charset="0"/>
              </a:rPr>
              <a:t>: </a:t>
            </a:r>
          </a:p>
          <a:p>
            <a:pPr algn="just">
              <a:lnSpc>
                <a:spcPct val="13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a. 1 X R$ 200.000,00 X 1 = R$ 200.000,00</a:t>
            </a:r>
          </a:p>
          <a:p>
            <a:pPr algn="just">
              <a:lnSpc>
                <a:spcPct val="13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b. 1 X R$ 118.000,00 X 1 = 118.000,00</a:t>
            </a:r>
          </a:p>
        </p:txBody>
      </p:sp>
      <p:pic>
        <p:nvPicPr>
          <p:cNvPr id="11" name="Câmera 10">
            <a:extLst>
              <a:ext uri="{FF2B5EF4-FFF2-40B4-BE49-F238E27FC236}">
                <a16:creationId xmlns:a16="http://schemas.microsoft.com/office/drawing/2014/main" id="{1BE83C55-87AD-597D-E38A-4BD0D5DD3594}"/>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04300" y="2475040"/>
            <a:ext cx="1710000" cy="1710000"/>
          </a:xfrm>
          <a:prstGeom prst="ellipse">
            <a:avLst/>
          </a:prstGeom>
        </p:spPr>
      </p:pic>
    </p:spTree>
    <p:extLst>
      <p:ext uri="{BB962C8B-B14F-4D97-AF65-F5344CB8AC3E}">
        <p14:creationId xmlns:p14="http://schemas.microsoft.com/office/powerpoint/2010/main" val="2244193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FF61D871-33FB-92DD-F22A-BBDA7A5F4C9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43EF80C-806F-5D02-6246-1EFB35EDCF33}"/>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C164E9AB-FA8D-9B8C-6245-E618BFBB3BEA}"/>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F6890CAE-1240-B4A0-21D4-45591292A8BE}"/>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B8F918CC-26FD-9DA1-6EC0-C05527A3B0DE}"/>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4E1CEF9F-E390-1083-4374-67664F77FA24}"/>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440E869B-2393-BABA-2608-AEE885115D14}"/>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EF69077C-3FAE-19B5-AD08-6820AA757B32}"/>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2C7BDBE0-2583-66A0-6CE3-6DE100E2E50B}"/>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D1726CFB-388A-BCDC-D427-731AB2FAF55A}"/>
              </a:ext>
            </a:extLst>
          </p:cNvPr>
          <p:cNvSpPr txBox="1"/>
          <p:nvPr/>
        </p:nvSpPr>
        <p:spPr>
          <a:xfrm>
            <a:off x="1028700" y="21980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Modelos e Exemplos com planilhas para Estimativa e Reestimativa de Receitas Próprias</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A8DC71EB-E08D-F049-2F7F-BF37D8E252A7}"/>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sp>
        <p:nvSpPr>
          <p:cNvPr id="10" name="CaixaDeTexto 9">
            <a:extLst>
              <a:ext uri="{FF2B5EF4-FFF2-40B4-BE49-F238E27FC236}">
                <a16:creationId xmlns:a16="http://schemas.microsoft.com/office/drawing/2014/main" id="{802A4792-4C03-B63E-2AD3-F43982EB4B60}"/>
              </a:ext>
            </a:extLst>
          </p:cNvPr>
          <p:cNvSpPr txBox="1"/>
          <p:nvPr/>
        </p:nvSpPr>
        <p:spPr>
          <a:xfrm>
            <a:off x="1285854" y="3430743"/>
            <a:ext cx="16729912" cy="538609"/>
          </a:xfrm>
          <a:prstGeom prst="rect">
            <a:avLst/>
          </a:prstGeom>
          <a:noFill/>
        </p:spPr>
        <p:txBody>
          <a:bodyPr wrap="square">
            <a:spAutoFit/>
          </a:bodyPr>
          <a:lstStyle/>
          <a:p>
            <a:pPr algn="just">
              <a:lnSpc>
                <a:spcPct val="1300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j) Receita de Convênio</a:t>
            </a:r>
            <a:endParaRPr lang="pt-BR" sz="2000" dirty="0">
              <a:latin typeface="Poppins" panose="00000500000000000000" pitchFamily="2" charset="0"/>
              <a:ea typeface="Aptos" panose="020B0004020202020204" pitchFamily="34" charset="0"/>
              <a:cs typeface="Poppins" panose="00000500000000000000" pitchFamily="2" charset="0"/>
            </a:endParaRPr>
          </a:p>
        </p:txBody>
      </p:sp>
      <p:pic>
        <p:nvPicPr>
          <p:cNvPr id="12" name="Imagem 11" descr="Calendário&#10;&#10;Descrição gerada automaticamente">
            <a:extLst>
              <a:ext uri="{FF2B5EF4-FFF2-40B4-BE49-F238E27FC236}">
                <a16:creationId xmlns:a16="http://schemas.microsoft.com/office/drawing/2014/main" id="{EFBEFF3C-F9A1-6F29-1489-B6B91A9DA4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7630" y="4809422"/>
            <a:ext cx="16911724" cy="4532302"/>
          </a:xfrm>
          <a:prstGeom prst="rect">
            <a:avLst/>
          </a:prstGeom>
        </p:spPr>
      </p:pic>
      <p:pic>
        <p:nvPicPr>
          <p:cNvPr id="11" name="Câmera 10">
            <a:extLst>
              <a:ext uri="{FF2B5EF4-FFF2-40B4-BE49-F238E27FC236}">
                <a16:creationId xmlns:a16="http://schemas.microsoft.com/office/drawing/2014/main" id="{2A71EF6D-6C6C-6395-4BCF-C6E5C458A343}"/>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47375" y="2479882"/>
            <a:ext cx="1710000" cy="1710000"/>
          </a:xfrm>
          <a:prstGeom prst="ellipse">
            <a:avLst/>
          </a:prstGeom>
        </p:spPr>
      </p:pic>
    </p:spTree>
    <p:extLst>
      <p:ext uri="{BB962C8B-B14F-4D97-AF65-F5344CB8AC3E}">
        <p14:creationId xmlns:p14="http://schemas.microsoft.com/office/powerpoint/2010/main" val="42427307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3C1024E1-8E22-C85E-8E7A-C4169FBEA4C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93AE2FE-F445-8420-2A9A-A6E84B47F4F2}"/>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42F3FF68-5478-9FC2-9562-AE8927D50092}"/>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94519100-66B8-FACD-BB87-C767C02718A1}"/>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FD4B190F-81CF-2C68-541B-38F54979B1CB}"/>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95487C59-80A1-46CD-8812-DD1E1B8E7C11}"/>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005D1984-29C4-61BB-5CF8-31ED6ED01A5D}"/>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6F686F88-34D0-BC6F-D511-34B59BD30480}"/>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30E03DA9-5085-0300-2D13-EBF944FEDC60}"/>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DBE24001-A2A9-8F4B-BF3A-20DA48A3EE5D}"/>
              </a:ext>
            </a:extLst>
          </p:cNvPr>
          <p:cNvSpPr txBox="1"/>
          <p:nvPr/>
        </p:nvSpPr>
        <p:spPr>
          <a:xfrm>
            <a:off x="1225275" y="2594426"/>
            <a:ext cx="16665742" cy="6919202"/>
          </a:xfrm>
          <a:prstGeom prst="rect">
            <a:avLst/>
          </a:prstGeom>
          <a:noFill/>
        </p:spPr>
        <p:txBody>
          <a:bodyPr wrap="square">
            <a:spAutoFit/>
          </a:bodyPr>
          <a:lstStyle/>
          <a:p>
            <a:pPr algn="just">
              <a:lnSpc>
                <a:spcPts val="4900"/>
              </a:lnSpc>
              <a:spcBef>
                <a:spcPct val="0"/>
              </a:spcBef>
            </a:pPr>
            <a:r>
              <a:rPr lang="pt-BR" sz="2400" b="1" dirty="0">
                <a:latin typeface="Poppins" panose="00000500000000000000" pitchFamily="2" charset="0"/>
                <a:ea typeface="Aptos" panose="020B0004020202020204" pitchFamily="34" charset="0"/>
                <a:cs typeface="Poppins" panose="00000500000000000000" pitchFamily="2" charset="0"/>
              </a:rPr>
              <a:t>A Emenda Constitucional nº 135/2024 e a arrecadação de naturezas de receitas patrimoniais em 2025</a:t>
            </a:r>
          </a:p>
          <a:p>
            <a:pPr algn="just">
              <a:lnSpc>
                <a:spcPct val="150000"/>
              </a:lnSpc>
              <a:spcBef>
                <a:spcPct val="0"/>
              </a:spcBef>
              <a:spcAft>
                <a:spcPts val="2400"/>
              </a:spcAft>
            </a:pPr>
            <a:endParaRPr lang="pt-BR" sz="2000" b="1"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Impacto da EC nº 135/2024: </a:t>
            </a:r>
            <a:r>
              <a:rPr lang="pt-BR" sz="2000" dirty="0">
                <a:latin typeface="Poppins" panose="00000500000000000000" pitchFamily="2" charset="0"/>
                <a:ea typeface="Aptos" panose="020B0004020202020204" pitchFamily="34" charset="0"/>
                <a:cs typeface="Poppins" panose="00000500000000000000" pitchFamily="2" charset="0"/>
              </a:rPr>
              <a:t>Prorrogação da Desvinculação de Receitas da União (DRU) até 31 de dezembro de 2032 - permite ao governo federal utilizar livremente 30% das receitas arrecadadas (destinadas ao Tesouro Nacional), abrangendo receitas patrimoniais, contribuições sociais e outras;</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Naturezas de Receita Afetadas: </a:t>
            </a:r>
            <a:r>
              <a:rPr lang="pt-BR" sz="2000" dirty="0">
                <a:latin typeface="Poppins" panose="00000500000000000000" pitchFamily="2" charset="0"/>
                <a:ea typeface="Aptos" panose="020B0004020202020204" pitchFamily="34" charset="0"/>
                <a:cs typeface="Poppins" panose="00000500000000000000" pitchFamily="2" charset="0"/>
              </a:rPr>
              <a:t>Incluem aluguéis, arrendamentos, concessões, indenizações e alienação de bens imóveis;</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Estimativa e Reestimativa: </a:t>
            </a:r>
            <a:r>
              <a:rPr lang="pt-BR" sz="2000" dirty="0">
                <a:latin typeface="Poppins" panose="00000500000000000000" pitchFamily="2" charset="0"/>
                <a:ea typeface="Aptos" panose="020B0004020202020204" pitchFamily="34" charset="0"/>
                <a:cs typeface="Poppins" panose="00000500000000000000" pitchFamily="2" charset="0"/>
              </a:rPr>
              <a:t>deve ser declarado 100% da receita patrimonial (70% para a unidade e 30% para a DRU).</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Impacto no Planejamento: </a:t>
            </a:r>
            <a:r>
              <a:rPr lang="pt-BR" sz="2000" dirty="0">
                <a:latin typeface="Poppins" panose="00000500000000000000" pitchFamily="2" charset="0"/>
                <a:ea typeface="Aptos" panose="020B0004020202020204" pitchFamily="34" charset="0"/>
                <a:cs typeface="Poppins" panose="00000500000000000000" pitchFamily="2" charset="0"/>
              </a:rPr>
              <a:t>Reduz a disponibilidade real de recursos, exigindo maior precisão no planejamento e controle orçamentário.</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Monitoramento de Recursos: </a:t>
            </a:r>
            <a:r>
              <a:rPr lang="pt-BR" sz="2000" dirty="0">
                <a:latin typeface="Poppins" panose="00000500000000000000" pitchFamily="2" charset="0"/>
                <a:ea typeface="Aptos" panose="020B0004020202020204" pitchFamily="34" charset="0"/>
                <a:cs typeface="Poppins" panose="00000500000000000000" pitchFamily="2" charset="0"/>
              </a:rPr>
              <a:t>Importância de gerenciar adequadamente as receitas patrimoniais para minimizar os impactos no orçamento.</a:t>
            </a:r>
          </a:p>
        </p:txBody>
      </p:sp>
      <p:sp>
        <p:nvSpPr>
          <p:cNvPr id="17" name="CaixaDeTexto 16">
            <a:extLst>
              <a:ext uri="{FF2B5EF4-FFF2-40B4-BE49-F238E27FC236}">
                <a16:creationId xmlns:a16="http://schemas.microsoft.com/office/drawing/2014/main" id="{1E5AD54C-70B5-9643-F1F0-74BA9BCE5DF7}"/>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0" name="Câmera 9">
            <a:extLst>
              <a:ext uri="{FF2B5EF4-FFF2-40B4-BE49-F238E27FC236}">
                <a16:creationId xmlns:a16="http://schemas.microsoft.com/office/drawing/2014/main" id="{9EBEE100-32D5-1718-6FB7-0C45ADE03DE5}"/>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4057840" y="534967"/>
            <a:ext cx="1710000" cy="1710000"/>
          </a:xfrm>
          <a:prstGeom prst="ellipse">
            <a:avLst/>
          </a:prstGeom>
        </p:spPr>
      </p:pic>
    </p:spTree>
    <p:extLst>
      <p:ext uri="{BB962C8B-B14F-4D97-AF65-F5344CB8AC3E}">
        <p14:creationId xmlns:p14="http://schemas.microsoft.com/office/powerpoint/2010/main" val="25942488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25C256E4-4CF4-9DEA-5D23-04F05C7E5FF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CEE23EF-64F2-8D24-003A-AFEF74E7688A}"/>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E9F26E28-5EC1-68B7-9DF9-71EC29103455}"/>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E6DDA880-9D0E-F3FB-F96C-14CC2FC9CB46}"/>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9DC69B45-9BDB-92AC-09BC-3F725936ABE2}"/>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7F3A4941-9913-BD1E-65F5-C7E8EBFEC6BA}"/>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39F8D6F7-71A6-45D3-B5FB-4285A0E5218C}"/>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53579913-D820-EEA9-5496-056127F0F34E}"/>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17FAC732-376A-233C-AC43-749317F0EFBA}"/>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52DA4D3C-2354-FDAA-BB90-8B7A146C1151}"/>
              </a:ext>
            </a:extLst>
          </p:cNvPr>
          <p:cNvSpPr txBox="1"/>
          <p:nvPr/>
        </p:nvSpPr>
        <p:spPr>
          <a:xfrm>
            <a:off x="1028700" y="2198080"/>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Formulário de Captação de Receitas Próprias - UFOPA</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6A8D7768-1A3A-D2A0-91B7-C8EC3DC5EBE2}"/>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4" name="Imagem 13" descr="Interface gráfica do usuário, Texto, Aplicativo, Email&#10;&#10;Descrição gerada automaticamente">
            <a:extLst>
              <a:ext uri="{FF2B5EF4-FFF2-40B4-BE49-F238E27FC236}">
                <a16:creationId xmlns:a16="http://schemas.microsoft.com/office/drawing/2014/main" id="{730CA139-FC75-50D3-3C09-0C37B97713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3050690"/>
            <a:ext cx="14436373" cy="6535787"/>
          </a:xfrm>
          <a:prstGeom prst="rect">
            <a:avLst/>
          </a:prstGeom>
        </p:spPr>
      </p:pic>
      <p:sp>
        <p:nvSpPr>
          <p:cNvPr id="15" name="CaixaDeTexto 14">
            <a:extLst>
              <a:ext uri="{FF2B5EF4-FFF2-40B4-BE49-F238E27FC236}">
                <a16:creationId xmlns:a16="http://schemas.microsoft.com/office/drawing/2014/main" id="{C58276DE-C3A7-B578-4C12-2964757734A1}"/>
              </a:ext>
            </a:extLst>
          </p:cNvPr>
          <p:cNvSpPr txBox="1"/>
          <p:nvPr/>
        </p:nvSpPr>
        <p:spPr>
          <a:xfrm>
            <a:off x="2286000" y="9752033"/>
            <a:ext cx="11201400" cy="369332"/>
          </a:xfrm>
          <a:prstGeom prst="rect">
            <a:avLst/>
          </a:prstGeom>
          <a:noFill/>
        </p:spPr>
        <p:txBody>
          <a:bodyPr wrap="square" rtlCol="0">
            <a:spAutoFit/>
          </a:bodyPr>
          <a:lstStyle/>
          <a:p>
            <a:r>
              <a:rPr lang="pt-BR" dirty="0">
                <a:latin typeface="Poppins" panose="00000500000000000000" pitchFamily="2" charset="0"/>
                <a:cs typeface="Poppins" panose="00000500000000000000" pitchFamily="2" charset="0"/>
              </a:rPr>
              <a:t>Download no site da Proplan – Link: </a:t>
            </a:r>
            <a:r>
              <a:rPr lang="pt-BR" dirty="0">
                <a:latin typeface="Poppins" panose="00000500000000000000" pitchFamily="2" charset="0"/>
                <a:cs typeface="Poppins" panose="00000500000000000000" pitchFamily="2" charset="0"/>
                <a:hlinkClick r:id="rId5"/>
              </a:rPr>
              <a:t>https://www.ufopa.edu.br/proplan/orcamento/solicitacoes/</a:t>
            </a:r>
            <a:endParaRPr lang="pt-BR" dirty="0">
              <a:latin typeface="Poppins" panose="00000500000000000000" pitchFamily="2" charset="0"/>
              <a:cs typeface="Poppins" panose="00000500000000000000" pitchFamily="2" charset="0"/>
            </a:endParaRPr>
          </a:p>
        </p:txBody>
      </p:sp>
      <p:sp>
        <p:nvSpPr>
          <p:cNvPr id="16" name="Retângulo: Cantos Arredondados 15">
            <a:extLst>
              <a:ext uri="{FF2B5EF4-FFF2-40B4-BE49-F238E27FC236}">
                <a16:creationId xmlns:a16="http://schemas.microsoft.com/office/drawing/2014/main" id="{5DEFF421-482F-87BC-4B81-F049607F8624}"/>
              </a:ext>
            </a:extLst>
          </p:cNvPr>
          <p:cNvSpPr/>
          <p:nvPr/>
        </p:nvSpPr>
        <p:spPr>
          <a:xfrm>
            <a:off x="2322504" y="7962900"/>
            <a:ext cx="4267200" cy="457200"/>
          </a:xfrm>
          <a:prstGeom prst="roundRect">
            <a:avLst/>
          </a:prstGeom>
          <a:noFill/>
          <a:ln w="76200">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pt-BR"/>
          </a:p>
        </p:txBody>
      </p:sp>
      <p:pic>
        <p:nvPicPr>
          <p:cNvPr id="10" name="Câmera 9">
            <a:extLst>
              <a:ext uri="{FF2B5EF4-FFF2-40B4-BE49-F238E27FC236}">
                <a16:creationId xmlns:a16="http://schemas.microsoft.com/office/drawing/2014/main" id="{1EEAC20D-9993-78BA-1FBC-4E516549ED1E}"/>
              </a:ext>
            </a:extLst>
          </p:cNvPr>
          <p:cNvPicPr>
            <a:picLocks noChangeAspect="1"/>
            <a:extLst>
              <a:ext uri="{51228E76-BA90-4043-B771-695A4F85340A}">
                <alf:liveFeedProps xmlns:alf="http://schemas.microsoft.com/office/drawing/2021/livefeed"/>
              </a:ext>
            </a:extLst>
          </p:cNvPicPr>
          <p:nvPr/>
        </p:nvPicPr>
        <p:blipFill>
          <a:blip r:embed="rId6">
            <a:extLst>
              <a:ext uri="{96DAC541-7B7A-43D3-8B79-37D633B846F1}">
                <asvg:svgBlip xmlns:asvg="http://schemas.microsoft.com/office/drawing/2016/SVG/main" r:embed="rId7"/>
              </a:ext>
            </a:extLst>
          </a:blip>
          <a:stretch>
            <a:fillRect/>
          </a:stretch>
        </p:blipFill>
        <p:spPr>
          <a:xfrm>
            <a:off x="14029245" y="510398"/>
            <a:ext cx="1710000" cy="1710000"/>
          </a:xfrm>
          <a:prstGeom prst="ellipse">
            <a:avLst/>
          </a:prstGeom>
        </p:spPr>
      </p:pic>
    </p:spTree>
    <p:extLst>
      <p:ext uri="{BB962C8B-B14F-4D97-AF65-F5344CB8AC3E}">
        <p14:creationId xmlns:p14="http://schemas.microsoft.com/office/powerpoint/2010/main" val="16693222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3A1281F9-810F-947E-CAFB-B5C3B5FE70A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AB429B3-ADDF-580A-EBEE-57435A53AA1A}"/>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622CD758-52C9-0FE2-7546-D10011437C3B}"/>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9C424D15-25E7-E7FB-01AB-BA855A92F32C}"/>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96F9CE79-EF5B-4454-105F-09E07EB5DA15}"/>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4CFB1209-A8B8-A5B9-F6A0-3C2D86BFE235}"/>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4466FA90-7BE0-F87D-1021-4910D6FB22CD}"/>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6411BFFF-7508-3FDD-8721-FC01744D8110}"/>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2F79D105-0BF7-C693-B228-1D2758527087}"/>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3CC46F1C-6D0A-35F1-6FBF-EBC9F20959D6}"/>
              </a:ext>
            </a:extLst>
          </p:cNvPr>
          <p:cNvSpPr txBox="1"/>
          <p:nvPr/>
        </p:nvSpPr>
        <p:spPr>
          <a:xfrm>
            <a:off x="1257777" y="1972989"/>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Formulário de Captação de Receitas Próprias - UFOPA</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4B856C71-0B53-BB00-2C42-0129C8431F6C}"/>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2" name="Imagem 11" descr="Interface gráfica do usuário, Texto, Aplicativo, Email&#10;&#10;Descrição gerada automaticamente">
            <a:extLst>
              <a:ext uri="{FF2B5EF4-FFF2-40B4-BE49-F238E27FC236}">
                <a16:creationId xmlns:a16="http://schemas.microsoft.com/office/drawing/2014/main" id="{15AF305C-B0DC-FD2A-00EE-15FC6248A0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0" y="2889144"/>
            <a:ext cx="8991600" cy="7261437"/>
          </a:xfrm>
          <a:prstGeom prst="rect">
            <a:avLst/>
          </a:prstGeom>
        </p:spPr>
      </p:pic>
      <p:pic>
        <p:nvPicPr>
          <p:cNvPr id="10" name="Câmera 9">
            <a:extLst>
              <a:ext uri="{FF2B5EF4-FFF2-40B4-BE49-F238E27FC236}">
                <a16:creationId xmlns:a16="http://schemas.microsoft.com/office/drawing/2014/main" id="{B1CE9EEC-4801-8A74-2B95-8A46B56014FE}"/>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04300" y="2390714"/>
            <a:ext cx="1710000" cy="1710000"/>
          </a:xfrm>
          <a:prstGeom prst="ellipse">
            <a:avLst/>
          </a:prstGeom>
        </p:spPr>
      </p:pic>
    </p:spTree>
    <p:extLst>
      <p:ext uri="{BB962C8B-B14F-4D97-AF65-F5344CB8AC3E}">
        <p14:creationId xmlns:p14="http://schemas.microsoft.com/office/powerpoint/2010/main" val="26126683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0C4AA280-74F2-6963-A014-D1ACD57BDBD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32B9691-9575-F412-8D0C-C18436B6E034}"/>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950A811B-A04B-6367-1554-822014C24496}"/>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C14FAC8C-51F1-1EC5-39C3-50C92484E6CE}"/>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49824BFA-CB68-FBB9-92E2-818F9375BBDC}"/>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2EB129C4-D776-54D7-E557-48B4BDC7F96F}"/>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FDC62332-3833-62BA-8E45-C5632A8991EF}"/>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F15CA1A8-D00D-6926-74DD-15D5813843EC}"/>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01136ABC-9BC0-5B69-69C6-E8E66AB2D10A}"/>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382511BE-C1DA-40CD-2425-A8DF708667A4}"/>
              </a:ext>
            </a:extLst>
          </p:cNvPr>
          <p:cNvSpPr txBox="1"/>
          <p:nvPr/>
        </p:nvSpPr>
        <p:spPr>
          <a:xfrm>
            <a:off x="1261370" y="2490949"/>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Formulário de Captação de Receitas Próprias - UFOPA</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804264E1-D808-BD4A-7193-0FB4E89249AF}"/>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1" name="Imagem 10" descr="Tabela&#10;&#10;Descrição gerada automaticamente">
            <a:extLst>
              <a:ext uri="{FF2B5EF4-FFF2-40B4-BE49-F238E27FC236}">
                <a16:creationId xmlns:a16="http://schemas.microsoft.com/office/drawing/2014/main" id="{9D53FB18-A8D8-2D3C-FBAC-5B5FE1BC47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3222" y="3993780"/>
            <a:ext cx="13728896" cy="5070499"/>
          </a:xfrm>
          <a:prstGeom prst="rect">
            <a:avLst/>
          </a:prstGeom>
        </p:spPr>
      </p:pic>
      <p:pic>
        <p:nvPicPr>
          <p:cNvPr id="10" name="Câmera 9">
            <a:extLst>
              <a:ext uri="{FF2B5EF4-FFF2-40B4-BE49-F238E27FC236}">
                <a16:creationId xmlns:a16="http://schemas.microsoft.com/office/drawing/2014/main" id="{A96E10D2-AFFB-E9E6-19AE-FD67F38436CF}"/>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305766" y="2488944"/>
            <a:ext cx="1710000" cy="1710000"/>
          </a:xfrm>
          <a:prstGeom prst="ellipse">
            <a:avLst/>
          </a:prstGeom>
        </p:spPr>
      </p:pic>
    </p:spTree>
    <p:extLst>
      <p:ext uri="{BB962C8B-B14F-4D97-AF65-F5344CB8AC3E}">
        <p14:creationId xmlns:p14="http://schemas.microsoft.com/office/powerpoint/2010/main" val="24228575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46ED8291-C518-E8D2-309A-C697D5DDC21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F96726E-8FBB-FFEB-1595-7EC2CB272B75}"/>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4EB4D09C-77FC-7215-5FAB-E3D65B32922B}"/>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8E5E0A5C-9674-C796-44E0-7FC2763C9ACD}"/>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ABF6EB99-0956-639D-A32E-160874331112}"/>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C771C7F4-6C01-606F-2315-6E9A731D60E6}"/>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466DB5BC-349B-BE56-B88D-4736D47B9369}"/>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D10ED6B8-76AD-E882-9010-B3D87E29DB3A}"/>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BAE54C1E-118B-F0B8-609C-2DF051E90E36}"/>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F82BD04C-EBA7-26E6-296D-6D2258951AA8}"/>
              </a:ext>
            </a:extLst>
          </p:cNvPr>
          <p:cNvSpPr txBox="1"/>
          <p:nvPr/>
        </p:nvSpPr>
        <p:spPr>
          <a:xfrm>
            <a:off x="1257777" y="1972989"/>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Formulário de Captação de Receitas Próprias - UFOPA</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50ADDB65-3736-80AB-8663-B2F347A78B5A}"/>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3: Estimativas e Reestimativas de Receitas Próprias</a:t>
            </a:r>
          </a:p>
        </p:txBody>
      </p:sp>
      <p:pic>
        <p:nvPicPr>
          <p:cNvPr id="11" name="Imagem 10" descr="Interface gráfica do usuário, Aplicativo&#10;&#10;Descrição gerada automaticamente">
            <a:extLst>
              <a:ext uri="{FF2B5EF4-FFF2-40B4-BE49-F238E27FC236}">
                <a16:creationId xmlns:a16="http://schemas.microsoft.com/office/drawing/2014/main" id="{82C0C619-EE98-1F87-218F-BA8FB8DD46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1600" y="2857757"/>
            <a:ext cx="7924800" cy="7391143"/>
          </a:xfrm>
          <a:prstGeom prst="rect">
            <a:avLst/>
          </a:prstGeom>
        </p:spPr>
      </p:pic>
      <p:pic>
        <p:nvPicPr>
          <p:cNvPr id="10" name="Câmera 9">
            <a:extLst>
              <a:ext uri="{FF2B5EF4-FFF2-40B4-BE49-F238E27FC236}">
                <a16:creationId xmlns:a16="http://schemas.microsoft.com/office/drawing/2014/main" id="{FCAF618A-A4A1-FB3A-0060-4A47898FFF7E}"/>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04300" y="2388709"/>
            <a:ext cx="1710000" cy="1710000"/>
          </a:xfrm>
          <a:prstGeom prst="ellipse">
            <a:avLst/>
          </a:prstGeom>
        </p:spPr>
      </p:pic>
    </p:spTree>
    <p:extLst>
      <p:ext uri="{BB962C8B-B14F-4D97-AF65-F5344CB8AC3E}">
        <p14:creationId xmlns:p14="http://schemas.microsoft.com/office/powerpoint/2010/main" val="8180968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89D609E0-6BAA-F118-3D04-6A0FD6916E8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AB40951-3455-68A3-D3F7-B59F776AF59B}"/>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F6BDC9A8-28A0-6054-0BAC-87B0929E223E}"/>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9D546A6C-BC74-31BE-9B92-65B612733B40}"/>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831A1A92-93D8-2539-C5DE-E73A81982BA6}"/>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C885ED00-6EFF-F293-29EB-DC4A57A9EDA9}"/>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2F74FB05-F5E4-9042-6A02-D16A8B7BFFA6}"/>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22117495-5A12-7A8C-6C0B-C05B34882F45}"/>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13" name="CaixaDeTexto 12">
            <a:extLst>
              <a:ext uri="{FF2B5EF4-FFF2-40B4-BE49-F238E27FC236}">
                <a16:creationId xmlns:a16="http://schemas.microsoft.com/office/drawing/2014/main" id="{D95CF2C3-804E-1A32-3AFD-53D16F9B9C54}"/>
              </a:ext>
            </a:extLst>
          </p:cNvPr>
          <p:cNvSpPr txBox="1"/>
          <p:nvPr/>
        </p:nvSpPr>
        <p:spPr>
          <a:xfrm>
            <a:off x="1221264" y="2147823"/>
            <a:ext cx="16506668" cy="3754874"/>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Conceito de Receita Pública</a:t>
            </a:r>
          </a:p>
          <a:p>
            <a:pPr algn="just">
              <a:lnSpc>
                <a:spcPct val="150000"/>
              </a:lnSpc>
              <a:spcBef>
                <a:spcPct val="0"/>
              </a:spcBef>
              <a:spcAft>
                <a:spcPts val="1200"/>
              </a:spcAft>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spcAft>
                <a:spcPts val="1200"/>
              </a:spcAft>
            </a:pPr>
            <a:r>
              <a:rPr lang="pt-BR" sz="2000" dirty="0">
                <a:latin typeface="Poppins" panose="00000500000000000000" pitchFamily="2" charset="0"/>
                <a:ea typeface="Aptos" panose="020B0004020202020204" pitchFamily="34" charset="0"/>
                <a:cs typeface="Poppins" panose="00000500000000000000" pitchFamily="2" charset="0"/>
              </a:rPr>
              <a:t>Em </a:t>
            </a:r>
            <a:r>
              <a:rPr lang="pt-BR" sz="2000" u="sng" dirty="0">
                <a:latin typeface="Poppins" panose="00000500000000000000" pitchFamily="2" charset="0"/>
                <a:ea typeface="Aptos" panose="020B0004020202020204" pitchFamily="34" charset="0"/>
                <a:cs typeface="Poppins" panose="00000500000000000000" pitchFamily="2" charset="0"/>
              </a:rPr>
              <a:t>sentido amplo</a:t>
            </a:r>
            <a:r>
              <a:rPr lang="pt-BR" sz="2000" dirty="0">
                <a:latin typeface="Poppins" panose="00000500000000000000" pitchFamily="2" charset="0"/>
                <a:ea typeface="Aptos" panose="020B0004020202020204" pitchFamily="34" charset="0"/>
                <a:cs typeface="Poppins" panose="00000500000000000000" pitchFamily="2" charset="0"/>
              </a:rPr>
              <a:t>, receitas públicas são ingressos de recursos financeiros nos cofres do Estado, que se desdobram em </a:t>
            </a:r>
            <a:r>
              <a:rPr lang="pt-BR" sz="2000" u="sng" dirty="0">
                <a:latin typeface="Poppins" panose="00000500000000000000" pitchFamily="2" charset="0"/>
                <a:ea typeface="Aptos" panose="020B0004020202020204" pitchFamily="34" charset="0"/>
                <a:cs typeface="Poppins" panose="00000500000000000000" pitchFamily="2" charset="0"/>
              </a:rPr>
              <a:t>receitas orçamentárias</a:t>
            </a:r>
            <a:r>
              <a:rPr lang="pt-BR" sz="2000" dirty="0">
                <a:latin typeface="Poppins" panose="00000500000000000000" pitchFamily="2" charset="0"/>
                <a:ea typeface="Aptos" panose="020B0004020202020204" pitchFamily="34" charset="0"/>
                <a:cs typeface="Poppins" panose="00000500000000000000" pitchFamily="2" charset="0"/>
              </a:rPr>
              <a:t>, quando representam disponibilidades de recursos financeiros para o erário, e </a:t>
            </a:r>
            <a:r>
              <a:rPr lang="pt-BR" sz="2000" u="sng" dirty="0">
                <a:latin typeface="Poppins" panose="00000500000000000000" pitchFamily="2" charset="0"/>
                <a:ea typeface="Aptos" panose="020B0004020202020204" pitchFamily="34" charset="0"/>
                <a:cs typeface="Poppins" panose="00000500000000000000" pitchFamily="2" charset="0"/>
              </a:rPr>
              <a:t>ingressos extraorçamentários</a:t>
            </a:r>
            <a:r>
              <a:rPr lang="pt-BR" sz="2000" dirty="0">
                <a:latin typeface="Poppins" panose="00000500000000000000" pitchFamily="2" charset="0"/>
                <a:ea typeface="Aptos" panose="020B0004020202020204" pitchFamily="34" charset="0"/>
                <a:cs typeface="Poppins" panose="00000500000000000000" pitchFamily="2" charset="0"/>
              </a:rPr>
              <a:t>, quando representam apenas entradas compensatórias, exe.: Fianças e cauções recebidas, consignações de terceiros, pagamento não reclamado, restos a pagar e operações de crédito por Antecipação de Receita Orçamentária (ARO). </a:t>
            </a:r>
          </a:p>
          <a:p>
            <a:pPr algn="just">
              <a:lnSpc>
                <a:spcPct val="150000"/>
              </a:lnSpc>
              <a:spcBef>
                <a:spcPct val="0"/>
              </a:spcBef>
              <a:spcAft>
                <a:spcPts val="1200"/>
              </a:spcAft>
            </a:pPr>
            <a:r>
              <a:rPr lang="pt-BR" sz="2000" dirty="0">
                <a:latin typeface="Poppins" panose="00000500000000000000" pitchFamily="2" charset="0"/>
                <a:ea typeface="Aptos" panose="020B0004020202020204" pitchFamily="34" charset="0"/>
                <a:cs typeface="Poppins" panose="00000500000000000000" pitchFamily="2" charset="0"/>
              </a:rPr>
              <a:t>Em </a:t>
            </a:r>
            <a:r>
              <a:rPr lang="pt-BR" sz="2000" u="sng" dirty="0">
                <a:latin typeface="Poppins" panose="00000500000000000000" pitchFamily="2" charset="0"/>
                <a:ea typeface="Aptos" panose="020B0004020202020204" pitchFamily="34" charset="0"/>
                <a:cs typeface="Poppins" panose="00000500000000000000" pitchFamily="2" charset="0"/>
              </a:rPr>
              <a:t>sentido estrito</a:t>
            </a:r>
            <a:r>
              <a:rPr lang="pt-BR" sz="2000" dirty="0">
                <a:latin typeface="Poppins" panose="00000500000000000000" pitchFamily="2" charset="0"/>
                <a:ea typeface="Aptos" panose="020B0004020202020204" pitchFamily="34" charset="0"/>
                <a:cs typeface="Poppins" panose="00000500000000000000" pitchFamily="2" charset="0"/>
              </a:rPr>
              <a:t>, são públicas </a:t>
            </a:r>
            <a:r>
              <a:rPr lang="pt-BR" sz="2000" u="sng" dirty="0">
                <a:latin typeface="Poppins" panose="00000500000000000000" pitchFamily="2" charset="0"/>
                <a:ea typeface="Aptos" panose="020B0004020202020204" pitchFamily="34" charset="0"/>
                <a:cs typeface="Poppins" panose="00000500000000000000" pitchFamily="2" charset="0"/>
              </a:rPr>
              <a:t>apenas as receitas orçamentárias</a:t>
            </a:r>
            <a:r>
              <a:rPr lang="pt-BR" sz="2000" dirty="0">
                <a:latin typeface="Poppins" panose="00000500000000000000" pitchFamily="2" charset="0"/>
                <a:ea typeface="Aptos" panose="020B0004020202020204" pitchFamily="34" charset="0"/>
                <a:cs typeface="Poppins" panose="00000500000000000000" pitchFamily="2" charset="0"/>
              </a:rPr>
              <a:t>.</a:t>
            </a:r>
          </a:p>
        </p:txBody>
      </p:sp>
      <p:sp>
        <p:nvSpPr>
          <p:cNvPr id="11" name="CaixaDeTexto 10">
            <a:extLst>
              <a:ext uri="{FF2B5EF4-FFF2-40B4-BE49-F238E27FC236}">
                <a16:creationId xmlns:a16="http://schemas.microsoft.com/office/drawing/2014/main" id="{36F7E82F-FDBE-1843-FB52-DB99E6AF5D5D}"/>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graphicFrame>
        <p:nvGraphicFramePr>
          <p:cNvPr id="14" name="Tabela 13">
            <a:extLst>
              <a:ext uri="{FF2B5EF4-FFF2-40B4-BE49-F238E27FC236}">
                <a16:creationId xmlns:a16="http://schemas.microsoft.com/office/drawing/2014/main" id="{0B2285D4-CA2B-8B92-1730-32E9A76C6E85}"/>
              </a:ext>
            </a:extLst>
          </p:cNvPr>
          <p:cNvGraphicFramePr>
            <a:graphicFrameLocks noGrp="1"/>
          </p:cNvGraphicFramePr>
          <p:nvPr>
            <p:extLst>
              <p:ext uri="{D42A27DB-BD31-4B8C-83A1-F6EECF244321}">
                <p14:modId xmlns:p14="http://schemas.microsoft.com/office/powerpoint/2010/main" val="916722270"/>
              </p:ext>
            </p:extLst>
          </p:nvPr>
        </p:nvGraphicFramePr>
        <p:xfrm>
          <a:off x="1221264" y="6138620"/>
          <a:ext cx="16794501" cy="3889216"/>
        </p:xfrm>
        <a:graphic>
          <a:graphicData uri="http://schemas.openxmlformats.org/drawingml/2006/table">
            <a:tbl>
              <a:tblPr firstRow="1" firstCol="1" bandRow="1">
                <a:tableStyleId>{C083E6E3-FA7D-4D7B-A595-EF9225AFEA82}</a:tableStyleId>
              </a:tblPr>
              <a:tblGrid>
                <a:gridCol w="5598167">
                  <a:extLst>
                    <a:ext uri="{9D8B030D-6E8A-4147-A177-3AD203B41FA5}">
                      <a16:colId xmlns:a16="http://schemas.microsoft.com/office/drawing/2014/main" val="4153098013"/>
                    </a:ext>
                  </a:extLst>
                </a:gridCol>
                <a:gridCol w="5598167">
                  <a:extLst>
                    <a:ext uri="{9D8B030D-6E8A-4147-A177-3AD203B41FA5}">
                      <a16:colId xmlns:a16="http://schemas.microsoft.com/office/drawing/2014/main" val="346239579"/>
                    </a:ext>
                  </a:extLst>
                </a:gridCol>
                <a:gridCol w="5598167">
                  <a:extLst>
                    <a:ext uri="{9D8B030D-6E8A-4147-A177-3AD203B41FA5}">
                      <a16:colId xmlns:a16="http://schemas.microsoft.com/office/drawing/2014/main" val="3031093910"/>
                    </a:ext>
                  </a:extLst>
                </a:gridCol>
              </a:tblGrid>
              <a:tr h="567646">
                <a:tc>
                  <a:txBody>
                    <a:bodyPr/>
                    <a:lstStyle/>
                    <a:p>
                      <a:pPr>
                        <a:lnSpc>
                          <a:spcPct val="107000"/>
                        </a:lnSpc>
                        <a:spcAft>
                          <a:spcPts val="800"/>
                        </a:spcAft>
                      </a:pPr>
                      <a:r>
                        <a:rPr lang="pt-BR" sz="1600" kern="100">
                          <a:effectLst/>
                          <a:latin typeface="Poppins" panose="00000500000000000000" pitchFamily="2" charset="0"/>
                          <a:cs typeface="Poppins" panose="00000500000000000000" pitchFamily="2" charset="0"/>
                        </a:rPr>
                        <a:t>Critério</a:t>
                      </a:r>
                      <a:endParaRPr lang="pt-BR" sz="1600" kern="10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tc>
                  <a:txBody>
                    <a:bodyPr/>
                    <a:lstStyle/>
                    <a:p>
                      <a:pPr>
                        <a:lnSpc>
                          <a:spcPct val="107000"/>
                        </a:lnSpc>
                        <a:spcAft>
                          <a:spcPts val="800"/>
                        </a:spcAft>
                      </a:pPr>
                      <a:r>
                        <a:rPr lang="pt-BR" sz="1600" kern="100" dirty="0">
                          <a:effectLst/>
                          <a:latin typeface="Poppins" panose="00000500000000000000" pitchFamily="2" charset="0"/>
                          <a:cs typeface="Poppins" panose="00000500000000000000" pitchFamily="2" charset="0"/>
                        </a:rPr>
                        <a:t>Sentido Amplo</a:t>
                      </a:r>
                      <a:endParaRPr lang="pt-BR" sz="160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tc>
                  <a:txBody>
                    <a:bodyPr/>
                    <a:lstStyle/>
                    <a:p>
                      <a:pPr>
                        <a:lnSpc>
                          <a:spcPct val="107000"/>
                        </a:lnSpc>
                        <a:spcAft>
                          <a:spcPts val="800"/>
                        </a:spcAft>
                      </a:pPr>
                      <a:r>
                        <a:rPr lang="pt-BR" sz="1600" kern="100" dirty="0">
                          <a:effectLst/>
                          <a:latin typeface="Poppins" panose="00000500000000000000" pitchFamily="2" charset="0"/>
                          <a:cs typeface="Poppins" panose="00000500000000000000" pitchFamily="2" charset="0"/>
                        </a:rPr>
                        <a:t>Sentido Estrito</a:t>
                      </a:r>
                      <a:endParaRPr lang="pt-BR" sz="160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extLst>
                  <a:ext uri="{0D108BD9-81ED-4DB2-BD59-A6C34878D82A}">
                    <a16:rowId xmlns:a16="http://schemas.microsoft.com/office/drawing/2014/main" val="2714894660"/>
                  </a:ext>
                </a:extLst>
              </a:tr>
              <a:tr h="1093139">
                <a:tc>
                  <a:txBody>
                    <a:bodyPr/>
                    <a:lstStyle/>
                    <a:p>
                      <a:pPr>
                        <a:lnSpc>
                          <a:spcPct val="107000"/>
                        </a:lnSpc>
                        <a:spcAft>
                          <a:spcPts val="800"/>
                        </a:spcAft>
                      </a:pPr>
                      <a:r>
                        <a:rPr lang="pt-BR" sz="1600" b="0" kern="100" dirty="0">
                          <a:effectLst/>
                          <a:latin typeface="Poppins" panose="00000500000000000000" pitchFamily="2" charset="0"/>
                          <a:cs typeface="Poppins" panose="00000500000000000000" pitchFamily="2" charset="0"/>
                        </a:rPr>
                        <a:t>Abrangência</a:t>
                      </a:r>
                      <a:endParaRPr lang="pt-BR" sz="1600" b="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tc>
                  <a:txBody>
                    <a:bodyPr/>
                    <a:lstStyle/>
                    <a:p>
                      <a:pPr>
                        <a:lnSpc>
                          <a:spcPct val="107000"/>
                        </a:lnSpc>
                        <a:spcAft>
                          <a:spcPts val="800"/>
                        </a:spcAft>
                      </a:pPr>
                      <a:r>
                        <a:rPr lang="pt-BR" sz="1600" kern="100" dirty="0">
                          <a:effectLst/>
                          <a:latin typeface="Poppins" panose="00000500000000000000" pitchFamily="2" charset="0"/>
                          <a:cs typeface="Poppins" panose="00000500000000000000" pitchFamily="2" charset="0"/>
                        </a:rPr>
                        <a:t>Inclui todas as entradas financeiras nos cofres públicos.</a:t>
                      </a:r>
                      <a:endParaRPr lang="pt-BR" sz="160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tc>
                  <a:txBody>
                    <a:bodyPr/>
                    <a:lstStyle/>
                    <a:p>
                      <a:pPr>
                        <a:lnSpc>
                          <a:spcPct val="107000"/>
                        </a:lnSpc>
                        <a:spcAft>
                          <a:spcPts val="800"/>
                        </a:spcAft>
                      </a:pPr>
                      <a:r>
                        <a:rPr lang="pt-BR" sz="1600" kern="100" dirty="0">
                          <a:effectLst/>
                          <a:latin typeface="Poppins" panose="00000500000000000000" pitchFamily="2" charset="0"/>
                          <a:cs typeface="Poppins" panose="00000500000000000000" pitchFamily="2" charset="0"/>
                        </a:rPr>
                        <a:t>Refere-se apenas às receitas orçamentárias.</a:t>
                      </a:r>
                      <a:endParaRPr lang="pt-BR" sz="160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extLst>
                  <a:ext uri="{0D108BD9-81ED-4DB2-BD59-A6C34878D82A}">
                    <a16:rowId xmlns:a16="http://schemas.microsoft.com/office/drawing/2014/main" val="1290197111"/>
                  </a:ext>
                </a:extLst>
              </a:tr>
              <a:tr h="1093139">
                <a:tc>
                  <a:txBody>
                    <a:bodyPr/>
                    <a:lstStyle/>
                    <a:p>
                      <a:pPr>
                        <a:lnSpc>
                          <a:spcPct val="107000"/>
                        </a:lnSpc>
                        <a:spcAft>
                          <a:spcPts val="800"/>
                        </a:spcAft>
                      </a:pPr>
                      <a:r>
                        <a:rPr lang="pt-BR" sz="1600" b="0" kern="100" dirty="0">
                          <a:effectLst/>
                          <a:latin typeface="Poppins" panose="00000500000000000000" pitchFamily="2" charset="0"/>
                          <a:cs typeface="Poppins" panose="00000500000000000000" pitchFamily="2" charset="0"/>
                        </a:rPr>
                        <a:t>Natureza</a:t>
                      </a:r>
                      <a:endParaRPr lang="pt-BR" sz="1600" b="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tc>
                  <a:txBody>
                    <a:bodyPr/>
                    <a:lstStyle/>
                    <a:p>
                      <a:pPr>
                        <a:lnSpc>
                          <a:spcPct val="107000"/>
                        </a:lnSpc>
                        <a:spcAft>
                          <a:spcPts val="800"/>
                        </a:spcAft>
                      </a:pPr>
                      <a:r>
                        <a:rPr lang="pt-BR" sz="1600" kern="100" dirty="0">
                          <a:effectLst/>
                          <a:latin typeface="Poppins" panose="00000500000000000000" pitchFamily="2" charset="0"/>
                          <a:cs typeface="Poppins" panose="00000500000000000000" pitchFamily="2" charset="0"/>
                        </a:rPr>
                        <a:t>Compreende tanto entradas permanentes quanto transitórias.</a:t>
                      </a:r>
                      <a:endParaRPr lang="pt-BR" sz="160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tc>
                  <a:txBody>
                    <a:bodyPr/>
                    <a:lstStyle/>
                    <a:p>
                      <a:pPr>
                        <a:lnSpc>
                          <a:spcPct val="107000"/>
                        </a:lnSpc>
                        <a:spcAft>
                          <a:spcPts val="800"/>
                        </a:spcAft>
                      </a:pPr>
                      <a:r>
                        <a:rPr lang="pt-BR" sz="1600" kern="100" dirty="0">
                          <a:effectLst/>
                          <a:latin typeface="Poppins" panose="00000500000000000000" pitchFamily="2" charset="0"/>
                          <a:cs typeface="Poppins" panose="00000500000000000000" pitchFamily="2" charset="0"/>
                        </a:rPr>
                        <a:t>Compreende apenas entradas permanentes.</a:t>
                      </a:r>
                      <a:endParaRPr lang="pt-BR" sz="160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extLst>
                  <a:ext uri="{0D108BD9-81ED-4DB2-BD59-A6C34878D82A}">
                    <a16:rowId xmlns:a16="http://schemas.microsoft.com/office/drawing/2014/main" val="3828652942"/>
                  </a:ext>
                </a:extLst>
              </a:tr>
              <a:tr h="567646">
                <a:tc>
                  <a:txBody>
                    <a:bodyPr/>
                    <a:lstStyle/>
                    <a:p>
                      <a:pPr>
                        <a:lnSpc>
                          <a:spcPct val="107000"/>
                        </a:lnSpc>
                        <a:spcAft>
                          <a:spcPts val="800"/>
                        </a:spcAft>
                      </a:pPr>
                      <a:r>
                        <a:rPr lang="pt-BR" sz="1600" b="0" kern="100">
                          <a:effectLst/>
                          <a:latin typeface="Poppins" panose="00000500000000000000" pitchFamily="2" charset="0"/>
                          <a:cs typeface="Poppins" panose="00000500000000000000" pitchFamily="2" charset="0"/>
                        </a:rPr>
                        <a:t>Impacto Patrimonial</a:t>
                      </a:r>
                      <a:endParaRPr lang="pt-BR" sz="1600" b="0" kern="10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tc>
                  <a:txBody>
                    <a:bodyPr/>
                    <a:lstStyle/>
                    <a:p>
                      <a:pPr>
                        <a:lnSpc>
                          <a:spcPct val="107000"/>
                        </a:lnSpc>
                        <a:spcAft>
                          <a:spcPts val="800"/>
                        </a:spcAft>
                      </a:pPr>
                      <a:r>
                        <a:rPr lang="pt-BR" sz="1600" kern="100">
                          <a:effectLst/>
                          <a:latin typeface="Poppins" panose="00000500000000000000" pitchFamily="2" charset="0"/>
                          <a:cs typeface="Poppins" panose="00000500000000000000" pitchFamily="2" charset="0"/>
                        </a:rPr>
                        <a:t>Pode ou não gerar aumento de patrimônio.</a:t>
                      </a:r>
                      <a:endParaRPr lang="pt-BR" sz="1600" kern="10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tc>
                  <a:txBody>
                    <a:bodyPr/>
                    <a:lstStyle/>
                    <a:p>
                      <a:pPr>
                        <a:lnSpc>
                          <a:spcPct val="107000"/>
                        </a:lnSpc>
                        <a:spcAft>
                          <a:spcPts val="800"/>
                        </a:spcAft>
                      </a:pPr>
                      <a:r>
                        <a:rPr lang="pt-BR" sz="1600" kern="100">
                          <a:effectLst/>
                          <a:latin typeface="Poppins" panose="00000500000000000000" pitchFamily="2" charset="0"/>
                          <a:cs typeface="Poppins" panose="00000500000000000000" pitchFamily="2" charset="0"/>
                        </a:rPr>
                        <a:t>Sempre gera aumento de patrimônio.</a:t>
                      </a:r>
                      <a:endParaRPr lang="pt-BR" sz="1600" kern="10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extLst>
                  <a:ext uri="{0D108BD9-81ED-4DB2-BD59-A6C34878D82A}">
                    <a16:rowId xmlns:a16="http://schemas.microsoft.com/office/drawing/2014/main" val="4071237351"/>
                  </a:ext>
                </a:extLst>
              </a:tr>
              <a:tr h="567646">
                <a:tc>
                  <a:txBody>
                    <a:bodyPr/>
                    <a:lstStyle/>
                    <a:p>
                      <a:pPr>
                        <a:lnSpc>
                          <a:spcPct val="107000"/>
                        </a:lnSpc>
                        <a:spcAft>
                          <a:spcPts val="800"/>
                        </a:spcAft>
                      </a:pPr>
                      <a:r>
                        <a:rPr lang="pt-BR" sz="1600" b="0" kern="100" dirty="0">
                          <a:effectLst/>
                          <a:latin typeface="Poppins" panose="00000500000000000000" pitchFamily="2" charset="0"/>
                          <a:cs typeface="Poppins" panose="00000500000000000000" pitchFamily="2" charset="0"/>
                        </a:rPr>
                        <a:t>Registro Contábil</a:t>
                      </a:r>
                      <a:endParaRPr lang="pt-BR" sz="1600" b="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tc>
                  <a:txBody>
                    <a:bodyPr/>
                    <a:lstStyle/>
                    <a:p>
                      <a:pPr>
                        <a:lnSpc>
                          <a:spcPct val="107000"/>
                        </a:lnSpc>
                        <a:spcAft>
                          <a:spcPts val="800"/>
                        </a:spcAft>
                      </a:pPr>
                      <a:r>
                        <a:rPr lang="pt-BR" sz="1600" kern="100" dirty="0">
                          <a:effectLst/>
                          <a:latin typeface="Poppins" panose="00000500000000000000" pitchFamily="2" charset="0"/>
                          <a:cs typeface="Poppins" panose="00000500000000000000" pitchFamily="2" charset="0"/>
                        </a:rPr>
                        <a:t>Pode ser orçamentário ou extraorçamentário.</a:t>
                      </a:r>
                      <a:endParaRPr lang="pt-BR" sz="160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tc>
                  <a:txBody>
                    <a:bodyPr/>
                    <a:lstStyle/>
                    <a:p>
                      <a:pPr>
                        <a:lnSpc>
                          <a:spcPct val="107000"/>
                        </a:lnSpc>
                        <a:spcAft>
                          <a:spcPts val="800"/>
                        </a:spcAft>
                      </a:pPr>
                      <a:r>
                        <a:rPr lang="pt-BR" sz="1600" kern="100" dirty="0">
                          <a:effectLst/>
                          <a:latin typeface="Poppins" panose="00000500000000000000" pitchFamily="2" charset="0"/>
                          <a:cs typeface="Poppins" panose="00000500000000000000" pitchFamily="2" charset="0"/>
                        </a:rPr>
                        <a:t>Sempre registrado no orçamento público.</a:t>
                      </a:r>
                      <a:endParaRPr lang="pt-BR" sz="1600" kern="100" dirty="0">
                        <a:effectLst/>
                        <a:latin typeface="Poppins" panose="00000500000000000000" pitchFamily="2" charset="0"/>
                        <a:ea typeface="Aptos" panose="020B0004020202020204" pitchFamily="34" charset="0"/>
                        <a:cs typeface="Poppins" panose="00000500000000000000" pitchFamily="2" charset="0"/>
                      </a:endParaRPr>
                    </a:p>
                  </a:txBody>
                  <a:tcPr marL="9525" marR="9525" marT="9525" marB="9525" anchor="ctr"/>
                </a:tc>
                <a:extLst>
                  <a:ext uri="{0D108BD9-81ED-4DB2-BD59-A6C34878D82A}">
                    <a16:rowId xmlns:a16="http://schemas.microsoft.com/office/drawing/2014/main" val="3385493624"/>
                  </a:ext>
                </a:extLst>
              </a:tr>
            </a:tbl>
          </a:graphicData>
        </a:graphic>
      </p:graphicFrame>
      <p:pic>
        <p:nvPicPr>
          <p:cNvPr id="10" name="Câmera 9">
            <a:extLst>
              <a:ext uri="{FF2B5EF4-FFF2-40B4-BE49-F238E27FC236}">
                <a16:creationId xmlns:a16="http://schemas.microsoft.com/office/drawing/2014/main" id="{A62012BA-7A96-A381-D700-9EBA23D40061}"/>
              </a:ext>
            </a:extLst>
          </p:cNvPr>
          <p:cNvPicPr>
            <a:picLocks noChangeAspect="1"/>
            <a:extLst>
              <a:ext uri="{51228E76-BA90-4043-B771-695A4F85340A}">
                <alf:liveFeedProps xmlns:alf="http://schemas.microsoft.com/office/drawing/2021/livefeed"/>
              </a:ext>
            </a:extLst>
          </p:cNvPicPr>
          <p:nvPr/>
        </p:nvPicPr>
        <p:blipFill>
          <a:blip r:embed="rId3">
            <a:extLst>
              <a:ext uri="{96DAC541-7B7A-43D3-8B79-37D633B846F1}">
                <asvg:svgBlip xmlns:asvg="http://schemas.microsoft.com/office/drawing/2016/SVG/main" r:embed="rId4"/>
              </a:ext>
            </a:extLst>
          </a:blip>
          <a:stretch>
            <a:fillRect/>
          </a:stretch>
        </p:blipFill>
        <p:spPr>
          <a:xfrm>
            <a:off x="14088989" y="617620"/>
            <a:ext cx="1710000" cy="1710000"/>
          </a:xfrm>
          <a:prstGeom prst="ellipse">
            <a:avLst/>
          </a:prstGeom>
        </p:spPr>
      </p:pic>
    </p:spTree>
    <p:extLst>
      <p:ext uri="{BB962C8B-B14F-4D97-AF65-F5344CB8AC3E}">
        <p14:creationId xmlns:p14="http://schemas.microsoft.com/office/powerpoint/2010/main" val="37770275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17CBF664-3B87-0083-0B39-54D27FEB2F2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DCA4B23-3482-4FA6-315B-28BBA78233E9}"/>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8791DB85-CB4F-4EE9-FB4C-3F1CC148CFF5}"/>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7495DCCA-DD77-AABA-E879-332A4CBCFDD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5927055C-65C7-885C-7B96-F6C1114ADAD8}"/>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B9A0E0CA-382D-A8A5-495D-E2BAF913D895}"/>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AE12F2D3-D70A-B73B-551F-0F25EA7C6AF0}"/>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6B00BEBA-27BF-87DA-E091-70AD3F8846D8}"/>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B57BF86E-46CD-900C-C48B-9470C11F461D}"/>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7" name="CaixaDeTexto 16">
            <a:extLst>
              <a:ext uri="{FF2B5EF4-FFF2-40B4-BE49-F238E27FC236}">
                <a16:creationId xmlns:a16="http://schemas.microsoft.com/office/drawing/2014/main" id="{6FAF01C4-F224-205F-7B0B-D0EBF6F6A592}"/>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4:  Fluxo dos processos de Estimativas e Reestimativas</a:t>
            </a:r>
          </a:p>
        </p:txBody>
      </p:sp>
      <p:sp>
        <p:nvSpPr>
          <p:cNvPr id="10" name="Retângulo: Cantos Arredondados 9">
            <a:extLst>
              <a:ext uri="{FF2B5EF4-FFF2-40B4-BE49-F238E27FC236}">
                <a16:creationId xmlns:a16="http://schemas.microsoft.com/office/drawing/2014/main" id="{349157B5-AEBC-0119-DF9F-4226B9ACDE6E}"/>
              </a:ext>
            </a:extLst>
          </p:cNvPr>
          <p:cNvSpPr/>
          <p:nvPr/>
        </p:nvSpPr>
        <p:spPr>
          <a:xfrm>
            <a:off x="1326478" y="2042085"/>
            <a:ext cx="2284618" cy="1779326"/>
          </a:xfrm>
          <a:prstGeom prst="roundRect">
            <a:avLst/>
          </a:prstGeom>
          <a:solidFill>
            <a:schemeClr val="bg1"/>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noFill/>
            </a:endParaRPr>
          </a:p>
        </p:txBody>
      </p:sp>
      <p:sp>
        <p:nvSpPr>
          <p:cNvPr id="11" name="CaixaDeTexto 10">
            <a:extLst>
              <a:ext uri="{FF2B5EF4-FFF2-40B4-BE49-F238E27FC236}">
                <a16:creationId xmlns:a16="http://schemas.microsoft.com/office/drawing/2014/main" id="{81990E63-FDA9-D184-9417-67CF1E1EB80B}"/>
              </a:ext>
            </a:extLst>
          </p:cNvPr>
          <p:cNvSpPr txBox="1"/>
          <p:nvPr/>
        </p:nvSpPr>
        <p:spPr>
          <a:xfrm>
            <a:off x="1309572" y="2412991"/>
            <a:ext cx="2311428" cy="830997"/>
          </a:xfrm>
          <a:prstGeom prst="rect">
            <a:avLst/>
          </a:prstGeom>
          <a:noFill/>
        </p:spPr>
        <p:txBody>
          <a:bodyPr wrap="square" rtlCol="0">
            <a:spAutoFit/>
          </a:bodyPr>
          <a:lstStyle/>
          <a:p>
            <a:pPr algn="just"/>
            <a:r>
              <a:rPr lang="pt-BR" sz="1200" dirty="0">
                <a:latin typeface="Poppins" panose="00000500000000000000" pitchFamily="2" charset="0"/>
                <a:cs typeface="Poppins" panose="00000500000000000000" pitchFamily="2" charset="0"/>
              </a:rPr>
              <a:t>Informa os procedimentos e as datas relativas às estimativas e reestimativas de receita</a:t>
            </a:r>
          </a:p>
        </p:txBody>
      </p:sp>
      <p:sp>
        <p:nvSpPr>
          <p:cNvPr id="12" name="Retângulo: Cantos Arredondados 11">
            <a:extLst>
              <a:ext uri="{FF2B5EF4-FFF2-40B4-BE49-F238E27FC236}">
                <a16:creationId xmlns:a16="http://schemas.microsoft.com/office/drawing/2014/main" id="{76975A8C-608E-65E6-0018-CF4164ED4C3F}"/>
              </a:ext>
            </a:extLst>
          </p:cNvPr>
          <p:cNvSpPr/>
          <p:nvPr/>
        </p:nvSpPr>
        <p:spPr>
          <a:xfrm>
            <a:off x="13054347" y="6143945"/>
            <a:ext cx="2057399" cy="1919052"/>
          </a:xfrm>
          <a:prstGeom prst="roundRect">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Retângulo: Cantos Arredondados 13">
            <a:extLst>
              <a:ext uri="{FF2B5EF4-FFF2-40B4-BE49-F238E27FC236}">
                <a16:creationId xmlns:a16="http://schemas.microsoft.com/office/drawing/2014/main" id="{1FB0D145-1BC6-30D9-0BEE-056B56311435}"/>
              </a:ext>
            </a:extLst>
          </p:cNvPr>
          <p:cNvSpPr/>
          <p:nvPr/>
        </p:nvSpPr>
        <p:spPr>
          <a:xfrm>
            <a:off x="1231467" y="6189593"/>
            <a:ext cx="2381251" cy="1905000"/>
          </a:xfrm>
          <a:prstGeom prst="roundRect">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noFill/>
            </a:endParaRPr>
          </a:p>
        </p:txBody>
      </p:sp>
      <p:sp>
        <p:nvSpPr>
          <p:cNvPr id="15" name="Retângulo: Cantos Arredondados 14">
            <a:extLst>
              <a:ext uri="{FF2B5EF4-FFF2-40B4-BE49-F238E27FC236}">
                <a16:creationId xmlns:a16="http://schemas.microsoft.com/office/drawing/2014/main" id="{D412B64D-10BF-CED1-8D22-38F7F6778E35}"/>
              </a:ext>
            </a:extLst>
          </p:cNvPr>
          <p:cNvSpPr/>
          <p:nvPr/>
        </p:nvSpPr>
        <p:spPr>
          <a:xfrm>
            <a:off x="4651239" y="6189593"/>
            <a:ext cx="2323906" cy="1932864"/>
          </a:xfrm>
          <a:prstGeom prst="roundRect">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dirty="0">
                <a:solidFill>
                  <a:schemeClr val="bg1"/>
                </a:solidFill>
              </a:rPr>
              <a:t>Análise </a:t>
            </a:r>
          </a:p>
        </p:txBody>
      </p:sp>
      <p:sp>
        <p:nvSpPr>
          <p:cNvPr id="16" name="Retângulo: Cantos Arredondados 15">
            <a:extLst>
              <a:ext uri="{FF2B5EF4-FFF2-40B4-BE49-F238E27FC236}">
                <a16:creationId xmlns:a16="http://schemas.microsoft.com/office/drawing/2014/main" id="{EA910347-C44D-4F5D-CBE2-95A048F86106}"/>
              </a:ext>
            </a:extLst>
          </p:cNvPr>
          <p:cNvSpPr/>
          <p:nvPr/>
        </p:nvSpPr>
        <p:spPr>
          <a:xfrm>
            <a:off x="7821505" y="6208431"/>
            <a:ext cx="2057400" cy="1905000"/>
          </a:xfrm>
          <a:prstGeom prst="roundRect">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8" name="Retângulo: Cantos Arredondados 17">
            <a:extLst>
              <a:ext uri="{FF2B5EF4-FFF2-40B4-BE49-F238E27FC236}">
                <a16:creationId xmlns:a16="http://schemas.microsoft.com/office/drawing/2014/main" id="{92097E31-1D6A-1D6E-EA41-F3A9BC5AE230}"/>
              </a:ext>
            </a:extLst>
          </p:cNvPr>
          <p:cNvSpPr/>
          <p:nvPr/>
        </p:nvSpPr>
        <p:spPr>
          <a:xfrm>
            <a:off x="10468019" y="6189593"/>
            <a:ext cx="2057399" cy="1983032"/>
          </a:xfrm>
          <a:prstGeom prst="roundRect">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CaixaDeTexto 18">
            <a:extLst>
              <a:ext uri="{FF2B5EF4-FFF2-40B4-BE49-F238E27FC236}">
                <a16:creationId xmlns:a16="http://schemas.microsoft.com/office/drawing/2014/main" id="{1DF6D266-FFE6-5B57-D352-764019A8EF29}"/>
              </a:ext>
            </a:extLst>
          </p:cNvPr>
          <p:cNvSpPr txBox="1"/>
          <p:nvPr/>
        </p:nvSpPr>
        <p:spPr>
          <a:xfrm>
            <a:off x="3176254" y="7621586"/>
            <a:ext cx="1427924" cy="646331"/>
          </a:xfrm>
          <a:prstGeom prst="rect">
            <a:avLst/>
          </a:prstGeom>
          <a:noFill/>
        </p:spPr>
        <p:txBody>
          <a:bodyPr wrap="square" rtlCol="0">
            <a:spAutoFit/>
          </a:bodyPr>
          <a:lstStyle/>
          <a:p>
            <a:r>
              <a:rPr lang="pt-BR" dirty="0">
                <a:solidFill>
                  <a:schemeClr val="bg1"/>
                </a:solidFill>
              </a:rPr>
              <a:t>Recebido na Unidade</a:t>
            </a:r>
          </a:p>
        </p:txBody>
      </p:sp>
      <p:sp>
        <p:nvSpPr>
          <p:cNvPr id="21" name="CaixaDeTexto 20">
            <a:extLst>
              <a:ext uri="{FF2B5EF4-FFF2-40B4-BE49-F238E27FC236}">
                <a16:creationId xmlns:a16="http://schemas.microsoft.com/office/drawing/2014/main" id="{2C83CE81-BF72-83EC-DE3A-7CC14650BE7D}"/>
              </a:ext>
            </a:extLst>
          </p:cNvPr>
          <p:cNvSpPr txBox="1"/>
          <p:nvPr/>
        </p:nvSpPr>
        <p:spPr>
          <a:xfrm>
            <a:off x="9196718" y="7751772"/>
            <a:ext cx="1601795" cy="646331"/>
          </a:xfrm>
          <a:prstGeom prst="rect">
            <a:avLst/>
          </a:prstGeom>
          <a:noFill/>
        </p:spPr>
        <p:txBody>
          <a:bodyPr wrap="square" rtlCol="0">
            <a:spAutoFit/>
          </a:bodyPr>
          <a:lstStyle/>
          <a:p>
            <a:r>
              <a:rPr lang="pt-BR" dirty="0">
                <a:solidFill>
                  <a:schemeClr val="bg1"/>
                </a:solidFill>
              </a:rPr>
              <a:t>Detalhar no SIAFI</a:t>
            </a:r>
          </a:p>
        </p:txBody>
      </p:sp>
      <p:sp>
        <p:nvSpPr>
          <p:cNvPr id="23" name="Seta: Curva para Cima 22">
            <a:extLst>
              <a:ext uri="{FF2B5EF4-FFF2-40B4-BE49-F238E27FC236}">
                <a16:creationId xmlns:a16="http://schemas.microsoft.com/office/drawing/2014/main" id="{DA64E939-9C8D-FC2D-0D3E-1676B7B4FE00}"/>
              </a:ext>
            </a:extLst>
          </p:cNvPr>
          <p:cNvSpPr/>
          <p:nvPr/>
        </p:nvSpPr>
        <p:spPr>
          <a:xfrm>
            <a:off x="4101696" y="8295635"/>
            <a:ext cx="1216152" cy="457200"/>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24" name="Seta: Curva para Baixo 23">
            <a:extLst>
              <a:ext uri="{FF2B5EF4-FFF2-40B4-BE49-F238E27FC236}">
                <a16:creationId xmlns:a16="http://schemas.microsoft.com/office/drawing/2014/main" id="{6F1886D0-C20B-355B-B3F2-E7FC1B1D91D7}"/>
              </a:ext>
            </a:extLst>
          </p:cNvPr>
          <p:cNvSpPr/>
          <p:nvPr/>
        </p:nvSpPr>
        <p:spPr>
          <a:xfrm>
            <a:off x="7117628" y="5363672"/>
            <a:ext cx="1338058" cy="49523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25" name="Seta: Curva para Cima 24">
            <a:extLst>
              <a:ext uri="{FF2B5EF4-FFF2-40B4-BE49-F238E27FC236}">
                <a16:creationId xmlns:a16="http://schemas.microsoft.com/office/drawing/2014/main" id="{456913B4-88DD-7FD2-F04E-6FA598424E0F}"/>
              </a:ext>
            </a:extLst>
          </p:cNvPr>
          <p:cNvSpPr/>
          <p:nvPr/>
        </p:nvSpPr>
        <p:spPr>
          <a:xfrm>
            <a:off x="9800871" y="8279259"/>
            <a:ext cx="1601794" cy="586572"/>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26" name="Seta: Curva para Baixo 25">
            <a:extLst>
              <a:ext uri="{FF2B5EF4-FFF2-40B4-BE49-F238E27FC236}">
                <a16:creationId xmlns:a16="http://schemas.microsoft.com/office/drawing/2014/main" id="{FE699996-0222-95D0-6FB3-E3AB924A969A}"/>
              </a:ext>
            </a:extLst>
          </p:cNvPr>
          <p:cNvSpPr/>
          <p:nvPr/>
        </p:nvSpPr>
        <p:spPr>
          <a:xfrm>
            <a:off x="12660549" y="5281436"/>
            <a:ext cx="1379850" cy="481742"/>
          </a:xfrm>
          <a:prstGeom prst="curvedDownArrow">
            <a:avLst>
              <a:gd name="adj1" fmla="val 25000"/>
              <a:gd name="adj2" fmla="val 50000"/>
              <a:gd name="adj3" fmla="val 4214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29" name="Retângulo: Cantos Arredondados 28">
            <a:extLst>
              <a:ext uri="{FF2B5EF4-FFF2-40B4-BE49-F238E27FC236}">
                <a16:creationId xmlns:a16="http://schemas.microsoft.com/office/drawing/2014/main" id="{62389DC7-6C24-E04F-645F-376698DD0CCF}"/>
              </a:ext>
            </a:extLst>
          </p:cNvPr>
          <p:cNvSpPr/>
          <p:nvPr/>
        </p:nvSpPr>
        <p:spPr>
          <a:xfrm>
            <a:off x="1301289" y="4182570"/>
            <a:ext cx="2311429" cy="1664523"/>
          </a:xfrm>
          <a:prstGeom prst="roundRect">
            <a:avLst/>
          </a:prstGeom>
          <a:solidFill>
            <a:schemeClr val="bg1"/>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noFill/>
            </a:endParaRPr>
          </a:p>
        </p:txBody>
      </p:sp>
      <p:sp>
        <p:nvSpPr>
          <p:cNvPr id="32" name="Seta: Curva para a Direita 31">
            <a:extLst>
              <a:ext uri="{FF2B5EF4-FFF2-40B4-BE49-F238E27FC236}">
                <a16:creationId xmlns:a16="http://schemas.microsoft.com/office/drawing/2014/main" id="{A1BE682D-2E5B-8CF7-F501-9D51E8A1EE9D}"/>
              </a:ext>
            </a:extLst>
          </p:cNvPr>
          <p:cNvSpPr/>
          <p:nvPr/>
        </p:nvSpPr>
        <p:spPr>
          <a:xfrm>
            <a:off x="477384" y="5190004"/>
            <a:ext cx="668364" cy="1664523"/>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34" name="Retângulo 33">
            <a:extLst>
              <a:ext uri="{FF2B5EF4-FFF2-40B4-BE49-F238E27FC236}">
                <a16:creationId xmlns:a16="http://schemas.microsoft.com/office/drawing/2014/main" id="{CF133E29-E7AD-CDD0-4908-C846AC8AE95F}"/>
              </a:ext>
            </a:extLst>
          </p:cNvPr>
          <p:cNvSpPr/>
          <p:nvPr/>
        </p:nvSpPr>
        <p:spPr>
          <a:xfrm>
            <a:off x="13910918" y="7569404"/>
            <a:ext cx="1601796" cy="533400"/>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6" name="Retângulo 35">
            <a:extLst>
              <a:ext uri="{FF2B5EF4-FFF2-40B4-BE49-F238E27FC236}">
                <a16:creationId xmlns:a16="http://schemas.microsoft.com/office/drawing/2014/main" id="{7621AC65-9AE4-4B88-CFFD-DE5E5B1FA5F3}"/>
              </a:ext>
            </a:extLst>
          </p:cNvPr>
          <p:cNvSpPr/>
          <p:nvPr/>
        </p:nvSpPr>
        <p:spPr>
          <a:xfrm>
            <a:off x="2901796" y="3431690"/>
            <a:ext cx="1601796" cy="533400"/>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CaixaDeTexto 29">
            <a:extLst>
              <a:ext uri="{FF2B5EF4-FFF2-40B4-BE49-F238E27FC236}">
                <a16:creationId xmlns:a16="http://schemas.microsoft.com/office/drawing/2014/main" id="{3F25AAD6-AA58-DFEE-D15C-D60868CD58B3}"/>
              </a:ext>
            </a:extLst>
          </p:cNvPr>
          <p:cNvSpPr txBox="1"/>
          <p:nvPr/>
        </p:nvSpPr>
        <p:spPr>
          <a:xfrm>
            <a:off x="3107976" y="3510795"/>
            <a:ext cx="1601796" cy="369332"/>
          </a:xfrm>
          <a:prstGeom prst="rect">
            <a:avLst/>
          </a:prstGeom>
          <a:noFill/>
        </p:spPr>
        <p:txBody>
          <a:bodyPr wrap="square" rtlCol="0">
            <a:spAutoFit/>
          </a:bodyPr>
          <a:lstStyle/>
          <a:p>
            <a:r>
              <a:rPr lang="pt-BR" dirty="0">
                <a:solidFill>
                  <a:schemeClr val="bg1"/>
                </a:solidFill>
              </a:rPr>
              <a:t>CPO/Diplan</a:t>
            </a:r>
          </a:p>
        </p:txBody>
      </p:sp>
      <p:sp>
        <p:nvSpPr>
          <p:cNvPr id="37" name="CaixaDeTexto 36">
            <a:extLst>
              <a:ext uri="{FF2B5EF4-FFF2-40B4-BE49-F238E27FC236}">
                <a16:creationId xmlns:a16="http://schemas.microsoft.com/office/drawing/2014/main" id="{C1317873-B0F9-C39B-05EB-DB51C9604B81}"/>
              </a:ext>
            </a:extLst>
          </p:cNvPr>
          <p:cNvSpPr txBox="1"/>
          <p:nvPr/>
        </p:nvSpPr>
        <p:spPr>
          <a:xfrm>
            <a:off x="1309572" y="6534270"/>
            <a:ext cx="2313400" cy="830997"/>
          </a:xfrm>
          <a:prstGeom prst="rect">
            <a:avLst/>
          </a:prstGeom>
          <a:noFill/>
        </p:spPr>
        <p:txBody>
          <a:bodyPr wrap="square" rtlCol="0">
            <a:spAutoFit/>
          </a:bodyPr>
          <a:lstStyle/>
          <a:p>
            <a:pPr algn="just"/>
            <a:r>
              <a:rPr lang="pt-BR" sz="1200" dirty="0">
                <a:latin typeface="Poppins" panose="00000500000000000000" pitchFamily="2" charset="0"/>
                <a:cs typeface="Poppins" panose="00000500000000000000" pitchFamily="2" charset="0"/>
              </a:rPr>
              <a:t>Analisa e consolida as projeções e os documentos recebidos. Caso esteja correto, inclui no SIMEC</a:t>
            </a:r>
          </a:p>
        </p:txBody>
      </p:sp>
      <p:sp>
        <p:nvSpPr>
          <p:cNvPr id="38" name="Retângulo 37">
            <a:extLst>
              <a:ext uri="{FF2B5EF4-FFF2-40B4-BE49-F238E27FC236}">
                <a16:creationId xmlns:a16="http://schemas.microsoft.com/office/drawing/2014/main" id="{3EE7C409-50B8-EE29-7703-0703856DC3B5}"/>
              </a:ext>
            </a:extLst>
          </p:cNvPr>
          <p:cNvSpPr/>
          <p:nvPr/>
        </p:nvSpPr>
        <p:spPr>
          <a:xfrm>
            <a:off x="2891125" y="5443878"/>
            <a:ext cx="1601796" cy="533400"/>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0" name="Retângulo 39">
            <a:extLst>
              <a:ext uri="{FF2B5EF4-FFF2-40B4-BE49-F238E27FC236}">
                <a16:creationId xmlns:a16="http://schemas.microsoft.com/office/drawing/2014/main" id="{13B5238C-66B0-9BCE-B4C5-51E108825C84}"/>
              </a:ext>
            </a:extLst>
          </p:cNvPr>
          <p:cNvSpPr/>
          <p:nvPr/>
        </p:nvSpPr>
        <p:spPr>
          <a:xfrm>
            <a:off x="2894422" y="7678051"/>
            <a:ext cx="1601796" cy="53340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9" name="CaixaDeTexto 38">
            <a:extLst>
              <a:ext uri="{FF2B5EF4-FFF2-40B4-BE49-F238E27FC236}">
                <a16:creationId xmlns:a16="http://schemas.microsoft.com/office/drawing/2014/main" id="{0895F55D-4E36-F488-2BEA-09D0DD85108A}"/>
              </a:ext>
            </a:extLst>
          </p:cNvPr>
          <p:cNvSpPr txBox="1"/>
          <p:nvPr/>
        </p:nvSpPr>
        <p:spPr>
          <a:xfrm>
            <a:off x="3028811" y="7783690"/>
            <a:ext cx="1601796" cy="369332"/>
          </a:xfrm>
          <a:prstGeom prst="rect">
            <a:avLst/>
          </a:prstGeom>
          <a:noFill/>
        </p:spPr>
        <p:txBody>
          <a:bodyPr wrap="square" rtlCol="0">
            <a:spAutoFit/>
          </a:bodyPr>
          <a:lstStyle/>
          <a:p>
            <a:r>
              <a:rPr lang="pt-BR" dirty="0">
                <a:solidFill>
                  <a:schemeClr val="bg1"/>
                </a:solidFill>
              </a:rPr>
              <a:t>CPO/Diplan</a:t>
            </a:r>
          </a:p>
        </p:txBody>
      </p:sp>
      <p:sp>
        <p:nvSpPr>
          <p:cNvPr id="41" name="CaixaDeTexto 40">
            <a:extLst>
              <a:ext uri="{FF2B5EF4-FFF2-40B4-BE49-F238E27FC236}">
                <a16:creationId xmlns:a16="http://schemas.microsoft.com/office/drawing/2014/main" id="{62C14DAD-24B6-0FDB-CD8B-E09B82217238}"/>
              </a:ext>
            </a:extLst>
          </p:cNvPr>
          <p:cNvSpPr txBox="1"/>
          <p:nvPr/>
        </p:nvSpPr>
        <p:spPr>
          <a:xfrm>
            <a:off x="1435022" y="4447922"/>
            <a:ext cx="2176074" cy="1015663"/>
          </a:xfrm>
          <a:prstGeom prst="rect">
            <a:avLst/>
          </a:prstGeom>
          <a:noFill/>
        </p:spPr>
        <p:txBody>
          <a:bodyPr wrap="square" rtlCol="0">
            <a:spAutoFit/>
          </a:bodyPr>
          <a:lstStyle/>
          <a:p>
            <a:pPr algn="just"/>
            <a:r>
              <a:rPr lang="pt-BR" sz="1200" dirty="0">
                <a:latin typeface="Poppins" panose="00000500000000000000" pitchFamily="2" charset="0"/>
                <a:cs typeface="Poppins" panose="00000500000000000000" pitchFamily="2" charset="0"/>
              </a:rPr>
              <a:t>Identifica a viabilidade de arrecadação, elabora as projeções e providencia a documentação necessária</a:t>
            </a:r>
          </a:p>
        </p:txBody>
      </p:sp>
      <p:sp>
        <p:nvSpPr>
          <p:cNvPr id="42" name="CaixaDeTexto 41">
            <a:extLst>
              <a:ext uri="{FF2B5EF4-FFF2-40B4-BE49-F238E27FC236}">
                <a16:creationId xmlns:a16="http://schemas.microsoft.com/office/drawing/2014/main" id="{E405FFE2-7D09-2CA8-E440-42A0A73760CD}"/>
              </a:ext>
            </a:extLst>
          </p:cNvPr>
          <p:cNvSpPr txBox="1"/>
          <p:nvPr/>
        </p:nvSpPr>
        <p:spPr>
          <a:xfrm>
            <a:off x="3044306" y="5539452"/>
            <a:ext cx="1180704" cy="369332"/>
          </a:xfrm>
          <a:prstGeom prst="rect">
            <a:avLst/>
          </a:prstGeom>
          <a:noFill/>
        </p:spPr>
        <p:txBody>
          <a:bodyPr wrap="square" rtlCol="0">
            <a:spAutoFit/>
          </a:bodyPr>
          <a:lstStyle/>
          <a:p>
            <a:r>
              <a:rPr lang="pt-BR" dirty="0">
                <a:solidFill>
                  <a:schemeClr val="bg1"/>
                </a:solidFill>
              </a:rPr>
              <a:t>Unidade</a:t>
            </a:r>
          </a:p>
        </p:txBody>
      </p:sp>
      <p:sp>
        <p:nvSpPr>
          <p:cNvPr id="43" name="CaixaDeTexto 42">
            <a:extLst>
              <a:ext uri="{FF2B5EF4-FFF2-40B4-BE49-F238E27FC236}">
                <a16:creationId xmlns:a16="http://schemas.microsoft.com/office/drawing/2014/main" id="{3B011234-60A6-1CC5-E69E-91C95C91A76A}"/>
              </a:ext>
            </a:extLst>
          </p:cNvPr>
          <p:cNvSpPr txBox="1"/>
          <p:nvPr/>
        </p:nvSpPr>
        <p:spPr>
          <a:xfrm>
            <a:off x="4814273" y="6758098"/>
            <a:ext cx="1946792" cy="646331"/>
          </a:xfrm>
          <a:prstGeom prst="rect">
            <a:avLst/>
          </a:prstGeom>
          <a:noFill/>
        </p:spPr>
        <p:txBody>
          <a:bodyPr wrap="square" rtlCol="0">
            <a:spAutoFit/>
          </a:bodyPr>
          <a:lstStyle/>
          <a:p>
            <a:pPr algn="just"/>
            <a:r>
              <a:rPr lang="pt-BR" sz="1200" dirty="0">
                <a:latin typeface="Poppins" panose="00000500000000000000" pitchFamily="2" charset="0"/>
                <a:cs typeface="Poppins" panose="00000500000000000000" pitchFamily="2" charset="0"/>
              </a:rPr>
              <a:t>Capta, avalia e aprova as estimativas ou reestimativas</a:t>
            </a:r>
          </a:p>
        </p:txBody>
      </p:sp>
      <p:sp>
        <p:nvSpPr>
          <p:cNvPr id="45" name="Retângulo 44">
            <a:extLst>
              <a:ext uri="{FF2B5EF4-FFF2-40B4-BE49-F238E27FC236}">
                <a16:creationId xmlns:a16="http://schemas.microsoft.com/office/drawing/2014/main" id="{47F1F963-105D-398D-3474-8B2BB3355284}"/>
              </a:ext>
            </a:extLst>
          </p:cNvPr>
          <p:cNvSpPr/>
          <p:nvPr/>
        </p:nvSpPr>
        <p:spPr>
          <a:xfrm>
            <a:off x="6091645" y="5909971"/>
            <a:ext cx="1601796" cy="533400"/>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6" name="CaixaDeTexto 45">
            <a:extLst>
              <a:ext uri="{FF2B5EF4-FFF2-40B4-BE49-F238E27FC236}">
                <a16:creationId xmlns:a16="http://schemas.microsoft.com/office/drawing/2014/main" id="{4A16FC9B-8B1C-10AF-4DB3-B50C92303A5F}"/>
              </a:ext>
            </a:extLst>
          </p:cNvPr>
          <p:cNvSpPr txBox="1"/>
          <p:nvPr/>
        </p:nvSpPr>
        <p:spPr>
          <a:xfrm>
            <a:off x="6212943" y="5991120"/>
            <a:ext cx="1601796" cy="369332"/>
          </a:xfrm>
          <a:prstGeom prst="rect">
            <a:avLst/>
          </a:prstGeom>
          <a:noFill/>
        </p:spPr>
        <p:txBody>
          <a:bodyPr wrap="square" rtlCol="0">
            <a:spAutoFit/>
          </a:bodyPr>
          <a:lstStyle/>
          <a:p>
            <a:r>
              <a:rPr lang="pt-BR" dirty="0">
                <a:solidFill>
                  <a:schemeClr val="bg1"/>
                </a:solidFill>
              </a:rPr>
              <a:t>SPO e SOF</a:t>
            </a:r>
          </a:p>
        </p:txBody>
      </p:sp>
      <p:sp>
        <p:nvSpPr>
          <p:cNvPr id="47" name="CaixaDeTexto 46">
            <a:extLst>
              <a:ext uri="{FF2B5EF4-FFF2-40B4-BE49-F238E27FC236}">
                <a16:creationId xmlns:a16="http://schemas.microsoft.com/office/drawing/2014/main" id="{F2FDAB6E-2EBA-EF24-B633-D16B8DD36488}"/>
              </a:ext>
            </a:extLst>
          </p:cNvPr>
          <p:cNvSpPr txBox="1"/>
          <p:nvPr/>
        </p:nvSpPr>
        <p:spPr>
          <a:xfrm>
            <a:off x="7849578" y="6758097"/>
            <a:ext cx="1946792" cy="646331"/>
          </a:xfrm>
          <a:prstGeom prst="rect">
            <a:avLst/>
          </a:prstGeom>
          <a:noFill/>
        </p:spPr>
        <p:txBody>
          <a:bodyPr wrap="square" rtlCol="0">
            <a:spAutoFit/>
          </a:bodyPr>
          <a:lstStyle/>
          <a:p>
            <a:pPr algn="just"/>
            <a:r>
              <a:rPr lang="pt-BR" sz="1200" dirty="0">
                <a:latin typeface="Poppins" panose="00000500000000000000" pitchFamily="2" charset="0"/>
                <a:cs typeface="Poppins" panose="00000500000000000000" pitchFamily="2" charset="0"/>
              </a:rPr>
              <a:t>Informa a aprovação da estimativa ou reestimativa</a:t>
            </a:r>
          </a:p>
        </p:txBody>
      </p:sp>
      <p:sp>
        <p:nvSpPr>
          <p:cNvPr id="49" name="Retângulo 48">
            <a:extLst>
              <a:ext uri="{FF2B5EF4-FFF2-40B4-BE49-F238E27FC236}">
                <a16:creationId xmlns:a16="http://schemas.microsoft.com/office/drawing/2014/main" id="{D15C6E5E-3847-34E2-9932-73A29A88593F}"/>
              </a:ext>
            </a:extLst>
          </p:cNvPr>
          <p:cNvSpPr/>
          <p:nvPr/>
        </p:nvSpPr>
        <p:spPr>
          <a:xfrm>
            <a:off x="8711892" y="7686665"/>
            <a:ext cx="1601796" cy="5334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50" name="CaixaDeTexto 49">
            <a:extLst>
              <a:ext uri="{FF2B5EF4-FFF2-40B4-BE49-F238E27FC236}">
                <a16:creationId xmlns:a16="http://schemas.microsoft.com/office/drawing/2014/main" id="{CBFEB2C4-CE7B-7802-9004-FE07315592EF}"/>
              </a:ext>
            </a:extLst>
          </p:cNvPr>
          <p:cNvSpPr txBox="1"/>
          <p:nvPr/>
        </p:nvSpPr>
        <p:spPr>
          <a:xfrm>
            <a:off x="8827527" y="7794831"/>
            <a:ext cx="1601796" cy="369332"/>
          </a:xfrm>
          <a:prstGeom prst="rect">
            <a:avLst/>
          </a:prstGeom>
          <a:noFill/>
        </p:spPr>
        <p:txBody>
          <a:bodyPr wrap="square" rtlCol="0">
            <a:spAutoFit/>
          </a:bodyPr>
          <a:lstStyle/>
          <a:p>
            <a:r>
              <a:rPr lang="pt-BR" dirty="0">
                <a:solidFill>
                  <a:schemeClr val="bg1"/>
                </a:solidFill>
              </a:rPr>
              <a:t>CPO/Diplan</a:t>
            </a:r>
          </a:p>
        </p:txBody>
      </p:sp>
      <p:sp>
        <p:nvSpPr>
          <p:cNvPr id="51" name="CaixaDeTexto 50">
            <a:extLst>
              <a:ext uri="{FF2B5EF4-FFF2-40B4-BE49-F238E27FC236}">
                <a16:creationId xmlns:a16="http://schemas.microsoft.com/office/drawing/2014/main" id="{8BAA23B3-D67E-E71A-23C8-914E69C8B25C}"/>
              </a:ext>
            </a:extLst>
          </p:cNvPr>
          <p:cNvSpPr txBox="1"/>
          <p:nvPr/>
        </p:nvSpPr>
        <p:spPr>
          <a:xfrm>
            <a:off x="10448253" y="6596919"/>
            <a:ext cx="2101295" cy="1200329"/>
          </a:xfrm>
          <a:prstGeom prst="rect">
            <a:avLst/>
          </a:prstGeom>
          <a:noFill/>
        </p:spPr>
        <p:txBody>
          <a:bodyPr wrap="square" rtlCol="0">
            <a:spAutoFit/>
          </a:bodyPr>
          <a:lstStyle/>
          <a:p>
            <a:pPr algn="just"/>
            <a:r>
              <a:rPr lang="pt-BR" sz="1200" dirty="0">
                <a:latin typeface="Poppins" panose="00000500000000000000" pitchFamily="2" charset="0"/>
                <a:cs typeface="Poppins" panose="00000500000000000000" pitchFamily="2" charset="0"/>
              </a:rPr>
              <a:t>1. Inicia a execução da atividade de captação de receita; 2. Solicita à Proad a emissão da GRU; 3. Solicita à CPO a estrutura orçamentária.</a:t>
            </a:r>
          </a:p>
        </p:txBody>
      </p:sp>
      <p:sp>
        <p:nvSpPr>
          <p:cNvPr id="52" name="Retângulo 51">
            <a:extLst>
              <a:ext uri="{FF2B5EF4-FFF2-40B4-BE49-F238E27FC236}">
                <a16:creationId xmlns:a16="http://schemas.microsoft.com/office/drawing/2014/main" id="{A5C42CBA-21E7-1803-E00E-7D29F8620D5F}"/>
              </a:ext>
            </a:extLst>
          </p:cNvPr>
          <p:cNvSpPr/>
          <p:nvPr/>
        </p:nvSpPr>
        <p:spPr>
          <a:xfrm>
            <a:off x="11268043" y="5875373"/>
            <a:ext cx="1601796" cy="533400"/>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3" name="CaixaDeTexto 52">
            <a:extLst>
              <a:ext uri="{FF2B5EF4-FFF2-40B4-BE49-F238E27FC236}">
                <a16:creationId xmlns:a16="http://schemas.microsoft.com/office/drawing/2014/main" id="{D736A3AC-AEC8-7E26-73EB-0F4E6FE26346}"/>
              </a:ext>
            </a:extLst>
          </p:cNvPr>
          <p:cNvSpPr txBox="1"/>
          <p:nvPr/>
        </p:nvSpPr>
        <p:spPr>
          <a:xfrm>
            <a:off x="11496718" y="5965039"/>
            <a:ext cx="1180704" cy="369332"/>
          </a:xfrm>
          <a:prstGeom prst="rect">
            <a:avLst/>
          </a:prstGeom>
          <a:noFill/>
        </p:spPr>
        <p:txBody>
          <a:bodyPr wrap="square" rtlCol="0">
            <a:spAutoFit/>
          </a:bodyPr>
          <a:lstStyle/>
          <a:p>
            <a:r>
              <a:rPr lang="pt-BR" dirty="0">
                <a:solidFill>
                  <a:schemeClr val="bg1"/>
                </a:solidFill>
              </a:rPr>
              <a:t>Unidade</a:t>
            </a:r>
          </a:p>
        </p:txBody>
      </p:sp>
      <p:sp>
        <p:nvSpPr>
          <p:cNvPr id="54" name="CaixaDeTexto 53">
            <a:extLst>
              <a:ext uri="{FF2B5EF4-FFF2-40B4-BE49-F238E27FC236}">
                <a16:creationId xmlns:a16="http://schemas.microsoft.com/office/drawing/2014/main" id="{B8FF3C9D-23AF-63B1-BAD7-D45C6FF3C8BA}"/>
              </a:ext>
            </a:extLst>
          </p:cNvPr>
          <p:cNvSpPr txBox="1"/>
          <p:nvPr/>
        </p:nvSpPr>
        <p:spPr>
          <a:xfrm>
            <a:off x="13054346" y="6601741"/>
            <a:ext cx="2057399" cy="830997"/>
          </a:xfrm>
          <a:prstGeom prst="rect">
            <a:avLst/>
          </a:prstGeom>
          <a:noFill/>
        </p:spPr>
        <p:txBody>
          <a:bodyPr wrap="square" rtlCol="0">
            <a:spAutoFit/>
          </a:bodyPr>
          <a:lstStyle/>
          <a:p>
            <a:pPr algn="just"/>
            <a:r>
              <a:rPr lang="pt-BR" sz="1200" dirty="0">
                <a:latin typeface="Poppins" panose="00000500000000000000" pitchFamily="2" charset="0"/>
                <a:cs typeface="Poppins" panose="00000500000000000000" pitchFamily="2" charset="0"/>
              </a:rPr>
              <a:t>1. Acompanha a arrecadação da receita; 2. Informa a estrutura orçamentária.</a:t>
            </a:r>
          </a:p>
        </p:txBody>
      </p:sp>
      <p:sp>
        <p:nvSpPr>
          <p:cNvPr id="55" name="CaixaDeTexto 54">
            <a:extLst>
              <a:ext uri="{FF2B5EF4-FFF2-40B4-BE49-F238E27FC236}">
                <a16:creationId xmlns:a16="http://schemas.microsoft.com/office/drawing/2014/main" id="{6600A75D-0453-0F9E-1EA0-E6804DE07984}"/>
              </a:ext>
            </a:extLst>
          </p:cNvPr>
          <p:cNvSpPr txBox="1"/>
          <p:nvPr/>
        </p:nvSpPr>
        <p:spPr>
          <a:xfrm>
            <a:off x="14144385" y="7663595"/>
            <a:ext cx="1601796" cy="369332"/>
          </a:xfrm>
          <a:prstGeom prst="rect">
            <a:avLst/>
          </a:prstGeom>
          <a:noFill/>
        </p:spPr>
        <p:txBody>
          <a:bodyPr wrap="square" rtlCol="0">
            <a:spAutoFit/>
          </a:bodyPr>
          <a:lstStyle/>
          <a:p>
            <a:r>
              <a:rPr lang="pt-BR" dirty="0">
                <a:solidFill>
                  <a:schemeClr val="bg1"/>
                </a:solidFill>
              </a:rPr>
              <a:t>CPO/Diplan</a:t>
            </a:r>
          </a:p>
        </p:txBody>
      </p:sp>
      <p:sp>
        <p:nvSpPr>
          <p:cNvPr id="60" name="Seta: Curva para Cima 59">
            <a:extLst>
              <a:ext uri="{FF2B5EF4-FFF2-40B4-BE49-F238E27FC236}">
                <a16:creationId xmlns:a16="http://schemas.microsoft.com/office/drawing/2014/main" id="{5ED758C3-CAC6-4924-4310-2D98ABABF207}"/>
              </a:ext>
            </a:extLst>
          </p:cNvPr>
          <p:cNvSpPr/>
          <p:nvPr/>
        </p:nvSpPr>
        <p:spPr>
          <a:xfrm>
            <a:off x="15084791" y="8244398"/>
            <a:ext cx="1601794" cy="586572"/>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61" name="Retângulo: Cantos Arredondados 60">
            <a:extLst>
              <a:ext uri="{FF2B5EF4-FFF2-40B4-BE49-F238E27FC236}">
                <a16:creationId xmlns:a16="http://schemas.microsoft.com/office/drawing/2014/main" id="{AE8D5062-15D5-523F-08FE-6BF2960AB010}"/>
              </a:ext>
            </a:extLst>
          </p:cNvPr>
          <p:cNvSpPr/>
          <p:nvPr/>
        </p:nvSpPr>
        <p:spPr>
          <a:xfrm>
            <a:off x="15767840" y="6149705"/>
            <a:ext cx="2057399" cy="1919052"/>
          </a:xfrm>
          <a:prstGeom prst="roundRect">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2" name="Retângulo 61">
            <a:extLst>
              <a:ext uri="{FF2B5EF4-FFF2-40B4-BE49-F238E27FC236}">
                <a16:creationId xmlns:a16="http://schemas.microsoft.com/office/drawing/2014/main" id="{27F86121-0267-1C11-7014-1FD9D73C7F0E}"/>
              </a:ext>
            </a:extLst>
          </p:cNvPr>
          <p:cNvSpPr/>
          <p:nvPr/>
        </p:nvSpPr>
        <p:spPr>
          <a:xfrm>
            <a:off x="16478569" y="5941731"/>
            <a:ext cx="1601796" cy="53340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3" name="CaixaDeTexto 62">
            <a:extLst>
              <a:ext uri="{FF2B5EF4-FFF2-40B4-BE49-F238E27FC236}">
                <a16:creationId xmlns:a16="http://schemas.microsoft.com/office/drawing/2014/main" id="{7C3E54B2-71AC-B601-AB72-0177358D9AA2}"/>
              </a:ext>
            </a:extLst>
          </p:cNvPr>
          <p:cNvSpPr txBox="1"/>
          <p:nvPr/>
        </p:nvSpPr>
        <p:spPr>
          <a:xfrm>
            <a:off x="16686585" y="6039441"/>
            <a:ext cx="1180704" cy="369332"/>
          </a:xfrm>
          <a:prstGeom prst="rect">
            <a:avLst/>
          </a:prstGeom>
          <a:noFill/>
        </p:spPr>
        <p:txBody>
          <a:bodyPr wrap="square" rtlCol="0">
            <a:spAutoFit/>
          </a:bodyPr>
          <a:lstStyle/>
          <a:p>
            <a:r>
              <a:rPr lang="pt-BR" dirty="0">
                <a:solidFill>
                  <a:schemeClr val="bg1"/>
                </a:solidFill>
              </a:rPr>
              <a:t>Unidade</a:t>
            </a:r>
          </a:p>
        </p:txBody>
      </p:sp>
      <p:sp>
        <p:nvSpPr>
          <p:cNvPr id="64" name="CaixaDeTexto 63">
            <a:extLst>
              <a:ext uri="{FF2B5EF4-FFF2-40B4-BE49-F238E27FC236}">
                <a16:creationId xmlns:a16="http://schemas.microsoft.com/office/drawing/2014/main" id="{8D2E12DC-3000-27B3-C5C2-89E29A451B50}"/>
              </a:ext>
            </a:extLst>
          </p:cNvPr>
          <p:cNvSpPr txBox="1"/>
          <p:nvPr/>
        </p:nvSpPr>
        <p:spPr>
          <a:xfrm>
            <a:off x="15745159" y="6650772"/>
            <a:ext cx="2122130" cy="830997"/>
          </a:xfrm>
          <a:prstGeom prst="rect">
            <a:avLst/>
          </a:prstGeom>
          <a:noFill/>
        </p:spPr>
        <p:txBody>
          <a:bodyPr wrap="square" rtlCol="0">
            <a:spAutoFit/>
          </a:bodyPr>
          <a:lstStyle/>
          <a:p>
            <a:pPr algn="just"/>
            <a:r>
              <a:rPr lang="pt-BR" sz="1200" dirty="0">
                <a:latin typeface="Poppins" panose="00000500000000000000" pitchFamily="2" charset="0"/>
                <a:cs typeface="Poppins" panose="00000500000000000000" pitchFamily="2" charset="0"/>
              </a:rPr>
              <a:t>1. Acompanha a execução orçamentária; 2. Realiza a prestação de contas, se necessário.</a:t>
            </a:r>
          </a:p>
        </p:txBody>
      </p:sp>
      <p:pic>
        <p:nvPicPr>
          <p:cNvPr id="13" name="Câmera 12">
            <a:extLst>
              <a:ext uri="{FF2B5EF4-FFF2-40B4-BE49-F238E27FC236}">
                <a16:creationId xmlns:a16="http://schemas.microsoft.com/office/drawing/2014/main" id="{09B820AF-4E49-032F-3BD0-CA688DF4BE33}"/>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21937" y="2425330"/>
            <a:ext cx="1710000" cy="1710000"/>
          </a:xfrm>
          <a:prstGeom prst="ellipse">
            <a:avLst/>
          </a:prstGeom>
        </p:spPr>
      </p:pic>
    </p:spTree>
    <p:extLst>
      <p:ext uri="{BB962C8B-B14F-4D97-AF65-F5344CB8AC3E}">
        <p14:creationId xmlns:p14="http://schemas.microsoft.com/office/powerpoint/2010/main" val="4807694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031A77E3-43C5-B1EC-6791-92BA2FE655B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6DFCCE3-C92D-D5AB-4D8D-A6A102091311}"/>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51E9757B-DA68-0853-C6AA-06A8E845E5A3}"/>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BF181BE1-9DF9-A49B-704C-76764A7B6808}"/>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32B39939-8A27-2D6D-7CD2-43911D063C36}"/>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13A953E3-852B-6EF4-C20B-B844982624E4}"/>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859591F7-A21B-148A-F203-8EE66CF9E741}"/>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34C27508-0C1B-1CF9-4CBD-2314CA4A535A}"/>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5B3FC544-A108-385A-70B4-9B38F8F33B85}"/>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C4E2208B-1374-B8ED-B7A9-01C3EAA2456D}"/>
              </a:ext>
            </a:extLst>
          </p:cNvPr>
          <p:cNvSpPr txBox="1"/>
          <p:nvPr/>
        </p:nvSpPr>
        <p:spPr>
          <a:xfrm>
            <a:off x="1257777" y="1972989"/>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Relatório de Receita Arrecadada obtido no Tesouro Gerencial</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A4E9FB97-C5A4-1289-9BBC-CE6552B073D6}"/>
              </a:ext>
            </a:extLst>
          </p:cNvPr>
          <p:cNvSpPr txBox="1"/>
          <p:nvPr/>
        </p:nvSpPr>
        <p:spPr>
          <a:xfrm>
            <a:off x="1179100" y="896237"/>
            <a:ext cx="12671150" cy="1015663"/>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5:  Acompanhamento da arrecadação e da execução das Receitas Próprias</a:t>
            </a:r>
          </a:p>
        </p:txBody>
      </p:sp>
      <p:pic>
        <p:nvPicPr>
          <p:cNvPr id="11" name="Imagem 10" descr="Texto&#10;&#10;Descrição gerada automaticamente com confiança média">
            <a:extLst>
              <a:ext uri="{FF2B5EF4-FFF2-40B4-BE49-F238E27FC236}">
                <a16:creationId xmlns:a16="http://schemas.microsoft.com/office/drawing/2014/main" id="{7CFD7CEE-B5A3-AB90-50DF-592CAAEC2A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9609" y="3087742"/>
            <a:ext cx="16003004" cy="6920444"/>
          </a:xfrm>
          <a:prstGeom prst="rect">
            <a:avLst/>
          </a:prstGeom>
        </p:spPr>
      </p:pic>
      <p:pic>
        <p:nvPicPr>
          <p:cNvPr id="10" name="Câmera 9">
            <a:extLst>
              <a:ext uri="{FF2B5EF4-FFF2-40B4-BE49-F238E27FC236}">
                <a16:creationId xmlns:a16="http://schemas.microsoft.com/office/drawing/2014/main" id="{0DE9EB33-2281-02F1-9B8A-AEA7E28162C2}"/>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3989193" y="488296"/>
            <a:ext cx="1710000" cy="1710000"/>
          </a:xfrm>
          <a:prstGeom prst="ellipse">
            <a:avLst/>
          </a:prstGeom>
        </p:spPr>
      </p:pic>
    </p:spTree>
    <p:extLst>
      <p:ext uri="{BB962C8B-B14F-4D97-AF65-F5344CB8AC3E}">
        <p14:creationId xmlns:p14="http://schemas.microsoft.com/office/powerpoint/2010/main" val="26479862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BFCCE8C6-F3A3-5256-B3C7-ED04B3AE861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33CDF2C-0D54-724F-D734-4F7F5A248574}"/>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B99A05AA-4727-FDA3-9FB6-559FA688F011}"/>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FFEEF656-E7B0-E074-0623-1955A5EF5488}"/>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2F98BE38-C1B6-0341-B728-5B972081A55F}"/>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22270C8C-1460-6F25-42F6-C66B8872578E}"/>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B105CBF2-AA38-2E65-4FE7-F4FC90EC9BEA}"/>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7D8B102F-ABE7-2BC4-0C54-13E94A05AD79}"/>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C76B4E3C-4CAB-B938-E95D-0717A2CA4C45}"/>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766433C9-0B50-944A-6C0D-230ED3583FFA}"/>
              </a:ext>
            </a:extLst>
          </p:cNvPr>
          <p:cNvSpPr txBox="1"/>
          <p:nvPr/>
        </p:nvSpPr>
        <p:spPr>
          <a:xfrm>
            <a:off x="1179100" y="2068781"/>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Painel Gerencial da Diplan</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A3B0AD35-2B12-7377-A67C-AD1280148C28}"/>
              </a:ext>
            </a:extLst>
          </p:cNvPr>
          <p:cNvSpPr txBox="1"/>
          <p:nvPr/>
        </p:nvSpPr>
        <p:spPr>
          <a:xfrm>
            <a:off x="1179100" y="896237"/>
            <a:ext cx="12671150" cy="1015663"/>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5:  Acompanhamento da arrecadação e da execução das Receitas Próprias</a:t>
            </a:r>
          </a:p>
        </p:txBody>
      </p:sp>
      <p:pic>
        <p:nvPicPr>
          <p:cNvPr id="12" name="Imagem 11">
            <a:extLst>
              <a:ext uri="{FF2B5EF4-FFF2-40B4-BE49-F238E27FC236}">
                <a16:creationId xmlns:a16="http://schemas.microsoft.com/office/drawing/2014/main" id="{3D6E023C-48E7-7D94-EEBC-256B561F3EAC}"/>
              </a:ext>
            </a:extLst>
          </p:cNvPr>
          <p:cNvPicPr>
            <a:picLocks noChangeAspect="1"/>
          </p:cNvPicPr>
          <p:nvPr/>
        </p:nvPicPr>
        <p:blipFill>
          <a:blip r:embed="rId4"/>
          <a:stretch>
            <a:fillRect/>
          </a:stretch>
        </p:blipFill>
        <p:spPr>
          <a:xfrm>
            <a:off x="2514600" y="2956184"/>
            <a:ext cx="12887325" cy="7153275"/>
          </a:xfrm>
          <a:prstGeom prst="rect">
            <a:avLst/>
          </a:prstGeom>
        </p:spPr>
      </p:pic>
      <p:pic>
        <p:nvPicPr>
          <p:cNvPr id="10" name="Câmera 9">
            <a:extLst>
              <a:ext uri="{FF2B5EF4-FFF2-40B4-BE49-F238E27FC236}">
                <a16:creationId xmlns:a16="http://schemas.microsoft.com/office/drawing/2014/main" id="{655735A5-2303-BC15-E277-7BCB78ABBD52}"/>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305766" y="2397268"/>
            <a:ext cx="1710000" cy="1710000"/>
          </a:xfrm>
          <a:prstGeom prst="ellipse">
            <a:avLst/>
          </a:prstGeom>
        </p:spPr>
      </p:pic>
    </p:spTree>
    <p:extLst>
      <p:ext uri="{BB962C8B-B14F-4D97-AF65-F5344CB8AC3E}">
        <p14:creationId xmlns:p14="http://schemas.microsoft.com/office/powerpoint/2010/main" val="30921559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66F76FE6-649F-648D-A021-74E4BA5FBB5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D007B31-CE7D-012A-03F2-4DDEFA85B103}"/>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1C11EF54-E4EF-2978-12D8-8A8EC3102213}"/>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4DD68669-BDFB-1A2C-997B-E0FA76D940CD}"/>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B0B3D5D5-29B7-9BF9-122A-C7019153A92D}"/>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7040A072-3E7A-0AE5-8896-FE5AAEDD06A4}"/>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50525E68-EE74-42FF-A38A-BFC4C8E34F39}"/>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DB281006-0765-8359-61B7-C1D8CA216556}"/>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91B2D392-5EBD-78D5-706B-B5F721450BD5}"/>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29C80ADE-4726-BBDA-38E0-1E8D04310124}"/>
              </a:ext>
            </a:extLst>
          </p:cNvPr>
          <p:cNvSpPr txBox="1"/>
          <p:nvPr/>
        </p:nvSpPr>
        <p:spPr>
          <a:xfrm>
            <a:off x="1257777" y="1972989"/>
            <a:ext cx="16506668" cy="656975"/>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Painel de Execução Orçamentária</a:t>
            </a: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529C3D1D-0C97-AA60-591D-D6213BCE49D7}"/>
              </a:ext>
            </a:extLst>
          </p:cNvPr>
          <p:cNvSpPr txBox="1"/>
          <p:nvPr/>
        </p:nvSpPr>
        <p:spPr>
          <a:xfrm>
            <a:off x="1179100" y="896237"/>
            <a:ext cx="12671150" cy="1015663"/>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5:  Acompanhamento da arrecadação e da execução das Receitas Próprias</a:t>
            </a:r>
          </a:p>
        </p:txBody>
      </p:sp>
      <p:pic>
        <p:nvPicPr>
          <p:cNvPr id="11" name="Imagem 10" descr="Interface gráfica do usuário, Texto, Aplicativo, Email&#10;&#10;Descrição gerada automaticamente">
            <a:extLst>
              <a:ext uri="{FF2B5EF4-FFF2-40B4-BE49-F238E27FC236}">
                <a16:creationId xmlns:a16="http://schemas.microsoft.com/office/drawing/2014/main" id="{C2F9DF95-C807-AA83-598E-367E85926F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2700" y="2786973"/>
            <a:ext cx="13182600" cy="7491697"/>
          </a:xfrm>
          <a:prstGeom prst="rect">
            <a:avLst/>
          </a:prstGeom>
        </p:spPr>
      </p:pic>
      <p:sp>
        <p:nvSpPr>
          <p:cNvPr id="14" name="Retângulo: Cantos Arredondados 13">
            <a:extLst>
              <a:ext uri="{FF2B5EF4-FFF2-40B4-BE49-F238E27FC236}">
                <a16:creationId xmlns:a16="http://schemas.microsoft.com/office/drawing/2014/main" id="{F29B64C4-B271-194D-7C07-296779166F68}"/>
              </a:ext>
            </a:extLst>
          </p:cNvPr>
          <p:cNvSpPr/>
          <p:nvPr/>
        </p:nvSpPr>
        <p:spPr>
          <a:xfrm>
            <a:off x="7315200" y="3771900"/>
            <a:ext cx="533400" cy="1066799"/>
          </a:xfrm>
          <a:prstGeom prst="roundRect">
            <a:avLst/>
          </a:prstGeom>
          <a:noFill/>
          <a:ln w="76200">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pt-BR"/>
          </a:p>
        </p:txBody>
      </p:sp>
      <p:pic>
        <p:nvPicPr>
          <p:cNvPr id="10" name="Câmera 9">
            <a:extLst>
              <a:ext uri="{FF2B5EF4-FFF2-40B4-BE49-F238E27FC236}">
                <a16:creationId xmlns:a16="http://schemas.microsoft.com/office/drawing/2014/main" id="{276B4A1B-1E65-527E-11F7-8073A435E7AD}"/>
              </a:ext>
            </a:extLst>
          </p:cNvPr>
          <p:cNvPicPr>
            <a:picLocks noChangeAspect="1"/>
            <a:extLst>
              <a:ext uri="{51228E76-BA90-4043-B771-695A4F85340A}">
                <alf:liveFeedProps xmlns:alf="http://schemas.microsoft.com/office/drawing/2021/livefeed"/>
              </a:ext>
            </a:extLst>
          </p:cNvPicPr>
          <p:nvPr/>
        </p:nvPicPr>
        <p:blipFill>
          <a:blip r:embed="rId5">
            <a:extLst>
              <a:ext uri="{96DAC541-7B7A-43D3-8B79-37D633B846F1}">
                <asvg:svgBlip xmlns:asvg="http://schemas.microsoft.com/office/drawing/2016/SVG/main" r:embed="rId6"/>
              </a:ext>
            </a:extLst>
          </a:blip>
          <a:stretch>
            <a:fillRect/>
          </a:stretch>
        </p:blipFill>
        <p:spPr>
          <a:xfrm>
            <a:off x="16404300" y="2410767"/>
            <a:ext cx="1710000" cy="1710000"/>
          </a:xfrm>
          <a:prstGeom prst="ellipse">
            <a:avLst/>
          </a:prstGeom>
        </p:spPr>
      </p:pic>
    </p:spTree>
    <p:extLst>
      <p:ext uri="{BB962C8B-B14F-4D97-AF65-F5344CB8AC3E}">
        <p14:creationId xmlns:p14="http://schemas.microsoft.com/office/powerpoint/2010/main" val="23833370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8BA0DF55-24E9-D8C6-FC32-3A7913C74C3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FD78DD4-61FC-E86A-3BC4-1C2CA44C3401}"/>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57566F61-1371-9A38-E88B-0576393676C4}"/>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5F6937A1-5651-5991-0C35-26D47A2CE22C}"/>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B5C6DBCD-65F0-B58B-EB48-F51BB527CC13}"/>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75CB7270-DB26-2267-D449-E65559258023}"/>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4AA5A371-3380-FDA5-3645-52BB0D7E8458}"/>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D193CB22-37C0-4B0D-F4A9-2D5FEC335338}"/>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55B448C8-3FEF-38D1-092F-CEF86DF75108}"/>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BB1531A7-A34B-270F-9448-423A46DEA579}"/>
              </a:ext>
            </a:extLst>
          </p:cNvPr>
          <p:cNvSpPr txBox="1"/>
          <p:nvPr/>
        </p:nvSpPr>
        <p:spPr>
          <a:xfrm>
            <a:off x="1295400" y="2943081"/>
            <a:ext cx="16506668" cy="6665927"/>
          </a:xfrm>
          <a:prstGeom prst="rect">
            <a:avLst/>
          </a:prstGeom>
          <a:noFill/>
        </p:spPr>
        <p:txBody>
          <a:bodyPr wrap="square">
            <a:spAutoFit/>
          </a:bodyPr>
          <a:lstStyle/>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Relatório do Tesouro Gerencial</a:t>
            </a:r>
            <a:r>
              <a:rPr lang="pt-BR" sz="2000" dirty="0">
                <a:latin typeface="Poppins" panose="00000500000000000000" pitchFamily="2" charset="0"/>
                <a:ea typeface="Aptos" panose="020B0004020202020204" pitchFamily="34" charset="0"/>
                <a:cs typeface="Poppins" panose="00000500000000000000" pitchFamily="2" charset="0"/>
              </a:rPr>
              <a:t>: Monitoramento detalhado da receita arrecadada através de dados consolidados do sistema;</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Painel Gerencial da Diplan</a:t>
            </a:r>
            <a:r>
              <a:rPr lang="pt-BR" sz="2000" dirty="0">
                <a:latin typeface="Poppins" panose="00000500000000000000" pitchFamily="2" charset="0"/>
                <a:ea typeface="Aptos" panose="020B0004020202020204" pitchFamily="34" charset="0"/>
                <a:cs typeface="Poppins" panose="00000500000000000000" pitchFamily="2" charset="0"/>
              </a:rPr>
              <a:t>: Consolida as Informações sobre arrecadação, detalhamento das fontes de recursos e acompanhamento da execução orçamentária;</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Painel de Execução das Unidades</a:t>
            </a:r>
            <a:r>
              <a:rPr lang="pt-BR" sz="2000" dirty="0">
                <a:latin typeface="Poppins" panose="00000500000000000000" pitchFamily="2" charset="0"/>
                <a:ea typeface="Aptos" panose="020B0004020202020204" pitchFamily="34" charset="0"/>
                <a:cs typeface="Poppins" panose="00000500000000000000" pitchFamily="2" charset="0"/>
              </a:rPr>
              <a:t>: Verificação contínua da execução das receitas por cada unidade acadêmica e administrativa;</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Análises periódicas</a:t>
            </a:r>
            <a:r>
              <a:rPr lang="pt-BR" sz="2000" dirty="0">
                <a:latin typeface="Poppins" panose="00000500000000000000" pitchFamily="2" charset="0"/>
                <a:ea typeface="Aptos" panose="020B0004020202020204" pitchFamily="34" charset="0"/>
                <a:cs typeface="Poppins" panose="00000500000000000000" pitchFamily="2" charset="0"/>
              </a:rPr>
              <a:t>: Avaliação para verificar a existência de superávit ou frustração na arrecadação para as reestimativas de receita;</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Tomada de Decisões em Tempo Hábil</a:t>
            </a:r>
            <a:r>
              <a:rPr lang="pt-BR" sz="2000" dirty="0">
                <a:latin typeface="Poppins" panose="00000500000000000000" pitchFamily="2" charset="0"/>
                <a:ea typeface="Aptos" panose="020B0004020202020204" pitchFamily="34" charset="0"/>
                <a:cs typeface="Poppins" panose="00000500000000000000" pitchFamily="2" charset="0"/>
              </a:rPr>
              <a:t>: Garante que ajustes sejam realizados rapidamente, como direcionamento da receita para atender alguma despesa da Ufopa e alterações orçamentárias; </a:t>
            </a:r>
          </a:p>
          <a:p>
            <a:pPr algn="just">
              <a:lnSpc>
                <a:spcPct val="150000"/>
              </a:lnSpc>
              <a:spcBef>
                <a:spcPct val="0"/>
              </a:spcBef>
              <a:spcAft>
                <a:spcPts val="2400"/>
              </a:spcAft>
            </a:pPr>
            <a:r>
              <a:rPr lang="pt-BR" sz="2000" b="1" dirty="0">
                <a:latin typeface="Poppins" panose="00000500000000000000" pitchFamily="2" charset="0"/>
                <a:ea typeface="Aptos" panose="020B0004020202020204" pitchFamily="34" charset="0"/>
                <a:cs typeface="Poppins" panose="00000500000000000000" pitchFamily="2" charset="0"/>
              </a:rPr>
              <a:t>Transparência e Prestação de Contas</a:t>
            </a:r>
            <a:r>
              <a:rPr lang="pt-BR" sz="2000" dirty="0">
                <a:latin typeface="Poppins" panose="00000500000000000000" pitchFamily="2" charset="0"/>
                <a:ea typeface="Aptos" panose="020B0004020202020204" pitchFamily="34" charset="0"/>
                <a:cs typeface="Poppins" panose="00000500000000000000" pitchFamily="2" charset="0"/>
              </a:rPr>
              <a:t>: Facilita a prestação de contas à comunidade acadêmica, ao concedente do recurso nos casos de convênios e doações e aos órgãos de controle;</a:t>
            </a:r>
          </a:p>
        </p:txBody>
      </p:sp>
      <p:sp>
        <p:nvSpPr>
          <p:cNvPr id="17" name="CaixaDeTexto 16">
            <a:extLst>
              <a:ext uri="{FF2B5EF4-FFF2-40B4-BE49-F238E27FC236}">
                <a16:creationId xmlns:a16="http://schemas.microsoft.com/office/drawing/2014/main" id="{32EBD2E2-AF80-0D68-5130-460B4BAB32B0}"/>
              </a:ext>
            </a:extLst>
          </p:cNvPr>
          <p:cNvSpPr txBox="1"/>
          <p:nvPr/>
        </p:nvSpPr>
        <p:spPr>
          <a:xfrm>
            <a:off x="1179100" y="896237"/>
            <a:ext cx="12671150" cy="1015663"/>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5:  Acompanhamento da arrecadação e da execução das Receitas Próprias</a:t>
            </a:r>
          </a:p>
        </p:txBody>
      </p:sp>
      <p:pic>
        <p:nvPicPr>
          <p:cNvPr id="10" name="Câmera 9">
            <a:extLst>
              <a:ext uri="{FF2B5EF4-FFF2-40B4-BE49-F238E27FC236}">
                <a16:creationId xmlns:a16="http://schemas.microsoft.com/office/drawing/2014/main" id="{3B6D1F93-9F82-CA5E-34B2-91034AA0E72F}"/>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3917478" y="434636"/>
            <a:ext cx="1710000" cy="1710000"/>
          </a:xfrm>
          <a:prstGeom prst="ellipse">
            <a:avLst/>
          </a:prstGeom>
        </p:spPr>
      </p:pic>
    </p:spTree>
    <p:extLst>
      <p:ext uri="{BB962C8B-B14F-4D97-AF65-F5344CB8AC3E}">
        <p14:creationId xmlns:p14="http://schemas.microsoft.com/office/powerpoint/2010/main" val="11998854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39F28BE9-F64F-CE0E-F6C4-BDAFC2B8D93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C2AFC79-1215-0465-832A-95C51C4B3043}"/>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46234EEC-1E00-0045-CD90-239845A49707}"/>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5312CF06-375B-BD04-738E-AB209FDDDD0B}"/>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FE07A31F-8124-50CF-0BAE-172B230D3507}"/>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9CAD60D1-E96A-D506-5E2F-2CF4F50635DA}"/>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7FB30849-80C8-91CB-83EA-01E766BE2724}"/>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9939411D-BC3E-963E-DC46-9559E94F7878}"/>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853B1704-5DA6-09ED-C5FE-CF34E94DE0F1}"/>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3EDC0F87-F9A1-F64A-7201-A15E7978CE43}"/>
              </a:ext>
            </a:extLst>
          </p:cNvPr>
          <p:cNvSpPr txBox="1"/>
          <p:nvPr/>
        </p:nvSpPr>
        <p:spPr>
          <a:xfrm>
            <a:off x="1225275" y="2785705"/>
            <a:ext cx="16506668" cy="6973704"/>
          </a:xfrm>
          <a:prstGeom prst="rect">
            <a:avLst/>
          </a:prstGeom>
          <a:noFill/>
        </p:spPr>
        <p:txBody>
          <a:bodyPr wrap="square">
            <a:spAutoFit/>
          </a:bodyPr>
          <a:lstStyle/>
          <a:p>
            <a:pPr algn="just">
              <a:lnSpc>
                <a:spcPct val="15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Até o início de maio do ano vigente, as unidades devem possuir as projeções de arrecadação referentes ao exercício seguinte para inclusão na PLOA, bem como os documentos exigidos para cada natureza de receita;</a:t>
            </a:r>
          </a:p>
          <a:p>
            <a:pPr algn="just">
              <a:lnSpc>
                <a:spcPct val="15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Caso surja a oportunidade de arrecadação no exercício vigente que não tenha sido prevista na PLOA, é necessário consultar a Diplan para avaliar a viabilidade de sua realização. A Diplan verificará se houve frustração de arrecadação em alguma natureza de receita, analisando a existência de orçamento disponível para atender à nova arrecadação;</a:t>
            </a:r>
          </a:p>
          <a:p>
            <a:pPr algn="just">
              <a:lnSpc>
                <a:spcPct val="15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Ressalta-se que a Coordenação de Planejamento Orçamentário na Diplan é responsável por consolidar as demandas de estimativa e reestimativa das unidades para inclusão no SIMEC e, posteriormente, por acompanhar a arrecadação para realizar o detalhamento do orçamento. No entanto, todas as projeções e documentações necessárias devem ser providenciadas pelos servidores ou setores interessados na arrecadação;</a:t>
            </a:r>
          </a:p>
          <a:p>
            <a:pPr algn="just">
              <a:lnSpc>
                <a:spcPct val="15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A emissão da Guia de Recolhimento da União (GRU), necessária para que a arrecadação seja registrada em suas respectivas naturezas de receitas, é realizada pela Coordenação de Contabilidade da Pró-Reitoria de Administração (Proad);</a:t>
            </a:r>
          </a:p>
          <a:p>
            <a:pPr algn="just">
              <a:lnSpc>
                <a:spcPct val="15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37372473-8853-5070-CEAD-4AB0C53D5739}"/>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6:  Orientações para a Captação de Receitas Próprias</a:t>
            </a:r>
          </a:p>
        </p:txBody>
      </p:sp>
      <p:pic>
        <p:nvPicPr>
          <p:cNvPr id="10" name="Câmera 9">
            <a:extLst>
              <a:ext uri="{FF2B5EF4-FFF2-40B4-BE49-F238E27FC236}">
                <a16:creationId xmlns:a16="http://schemas.microsoft.com/office/drawing/2014/main" id="{12E660BD-C3D9-E20A-04A2-9243E016AE9C}"/>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3984764" y="444856"/>
            <a:ext cx="1710000" cy="1710000"/>
          </a:xfrm>
          <a:prstGeom prst="ellipse">
            <a:avLst/>
          </a:prstGeom>
        </p:spPr>
      </p:pic>
    </p:spTree>
    <p:extLst>
      <p:ext uri="{BB962C8B-B14F-4D97-AF65-F5344CB8AC3E}">
        <p14:creationId xmlns:p14="http://schemas.microsoft.com/office/powerpoint/2010/main" val="4985284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8A27C213-4509-5975-1066-321A15A7EDC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43D50A9-855F-2F83-B5A3-6B22AC0AABA6}"/>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59E5C483-DA77-35C1-52E4-3C18F4E87023}"/>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DEDB568D-0BDE-9A6F-3E84-C6765EE804D3}"/>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7E18DE8B-6BF8-E8EC-C15E-29CA27291E3A}"/>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B3BE51AA-8EA4-BCB2-2B93-3F5AC1E6C2AC}"/>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CDCD9911-9DFD-FA02-1568-58A5B6866437}"/>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E1B30734-D920-3FFB-A984-A3CDADD78971}"/>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F7226030-FD9A-5A6D-573A-F62C14731E99}"/>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E16EEC63-BDD1-97E7-837D-3EAABA5B7812}"/>
              </a:ext>
            </a:extLst>
          </p:cNvPr>
          <p:cNvSpPr txBox="1"/>
          <p:nvPr/>
        </p:nvSpPr>
        <p:spPr>
          <a:xfrm>
            <a:off x="1225275" y="2998589"/>
            <a:ext cx="16506668" cy="6491136"/>
          </a:xfrm>
          <a:prstGeom prst="rect">
            <a:avLst/>
          </a:prstGeom>
          <a:noFill/>
        </p:spPr>
        <p:txBody>
          <a:bodyPr wrap="square">
            <a:spAutoFit/>
          </a:bodyPr>
          <a:lstStyle/>
          <a:p>
            <a:pPr algn="just">
              <a:lnSpc>
                <a:spcPct val="15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Os fiscais de contratos, responsáveis por convênios, projetos e demais iniciativas que envolvam a utilização de receitas próprias devem acompanhar a arrecadação junto à Coordenação de Planejamento, após a emissão da Guia de Recolhimento da União (GRU);</a:t>
            </a:r>
          </a:p>
          <a:p>
            <a:pPr algn="just">
              <a:lnSpc>
                <a:spcPct val="15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Especialmente no caso de convênios e doações, as unidades que receberam a receita devem realizar a prestação de contas junto às instituições que repassaram os recursos, garantindo a conformidade com as exigências e regulamentos estabelecidos;</a:t>
            </a:r>
          </a:p>
          <a:p>
            <a:pPr algn="just">
              <a:lnSpc>
                <a:spcPct val="15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Uma observação muito importante: as receitas próprias seguem o princípio da anualidade, o que significa que, em casos de convênios, por exemplo, somente deve ser arrecadado o valor que será efetivamente executado no exercício corrente.</a:t>
            </a:r>
          </a:p>
          <a:p>
            <a:pPr algn="just">
              <a:lnSpc>
                <a:spcPct val="1500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ct val="1500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A captação de receitas próprias pode ser a alternativa mais viável quando as instituições financiadoras se recusam a pagar a taxa administrativa para as Fundações de Apoio;</a:t>
            </a:r>
          </a:p>
          <a:p>
            <a:pPr algn="just">
              <a:lnSpc>
                <a:spcPct val="150000"/>
              </a:lnSpc>
              <a:spcBef>
                <a:spcPct val="0"/>
              </a:spcBef>
            </a:pPr>
            <a:endParaRPr lang="pt-BR" sz="1900" dirty="0">
              <a:latin typeface="Poppins" panose="00000500000000000000" pitchFamily="2" charset="0"/>
              <a:ea typeface="Aptos" panose="020B0004020202020204" pitchFamily="34" charset="0"/>
              <a:cs typeface="Poppins" panose="00000500000000000000" pitchFamily="2" charset="0"/>
            </a:endParaRPr>
          </a:p>
        </p:txBody>
      </p:sp>
      <p:sp>
        <p:nvSpPr>
          <p:cNvPr id="17" name="CaixaDeTexto 16">
            <a:extLst>
              <a:ext uri="{FF2B5EF4-FFF2-40B4-BE49-F238E27FC236}">
                <a16:creationId xmlns:a16="http://schemas.microsoft.com/office/drawing/2014/main" id="{FACD01A2-A18B-E561-5BB6-C0CEBDA46DFA}"/>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6:  Orientações para a Captação de Receitas Próprias</a:t>
            </a:r>
          </a:p>
        </p:txBody>
      </p:sp>
      <p:pic>
        <p:nvPicPr>
          <p:cNvPr id="10" name="Câmera 9">
            <a:extLst>
              <a:ext uri="{FF2B5EF4-FFF2-40B4-BE49-F238E27FC236}">
                <a16:creationId xmlns:a16="http://schemas.microsoft.com/office/drawing/2014/main" id="{4D5961CB-202C-98BE-44D2-9876F81754D0}"/>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4089457" y="513094"/>
            <a:ext cx="1710000" cy="1710000"/>
          </a:xfrm>
          <a:prstGeom prst="ellipse">
            <a:avLst/>
          </a:prstGeom>
        </p:spPr>
      </p:pic>
    </p:spTree>
    <p:extLst>
      <p:ext uri="{BB962C8B-B14F-4D97-AF65-F5344CB8AC3E}">
        <p14:creationId xmlns:p14="http://schemas.microsoft.com/office/powerpoint/2010/main" val="18059960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6BE497A1-45E0-E375-427F-DA928285A78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A1B9701-3B3A-8A9B-DC16-F4699D9E75E1}"/>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3924ED38-05A2-6C7C-66A9-17BC3652FE78}"/>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EEE958D3-DB6F-1730-662C-358DD584D7FE}"/>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09BF1DCE-BC6F-7FD8-AD6D-58629061104F}"/>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9B27D3C6-BDBE-FBD1-3B1F-C25AB77CC81F}"/>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0EFE8938-0073-E266-1D4F-DFD6743C0FE4}"/>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C0BC4629-1538-705C-EA03-03ADD72D52B2}"/>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CA77FE58-90D8-09D5-AE7F-484201C4F4D7}"/>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5ACD489B-9E5B-AE9A-C793-275006FEFA6F}"/>
              </a:ext>
            </a:extLst>
          </p:cNvPr>
          <p:cNvSpPr txBox="1"/>
          <p:nvPr/>
        </p:nvSpPr>
        <p:spPr>
          <a:xfrm>
            <a:off x="1261370" y="4340247"/>
            <a:ext cx="16506668" cy="2386294"/>
          </a:xfrm>
          <a:prstGeom prst="rect">
            <a:avLst/>
          </a:prstGeom>
          <a:noFill/>
        </p:spPr>
        <p:txBody>
          <a:bodyPr wrap="square">
            <a:spAutoFit/>
          </a:bodyPr>
          <a:lstStyle/>
          <a:p>
            <a:pPr algn="just">
              <a:lnSpc>
                <a:spcPct val="200000"/>
              </a:lnSpc>
            </a:pPr>
            <a:r>
              <a:rPr lang="pt-BR" sz="2600" dirty="0">
                <a:latin typeface="Poppins" panose="00000500000000000000" pitchFamily="2" charset="0"/>
                <a:cs typeface="Poppins" panose="00000500000000000000" pitchFamily="2" charset="0"/>
              </a:rPr>
              <a:t>Com base nas naturezas de receitas apresentadas, considerando os aspectos relacionados à justificativa, metodologia e modelo de cálculo, vocês identificaram a possibilidade de arrecadação em suas respectivas unidades?</a:t>
            </a:r>
          </a:p>
        </p:txBody>
      </p:sp>
      <p:sp>
        <p:nvSpPr>
          <p:cNvPr id="17" name="CaixaDeTexto 16">
            <a:extLst>
              <a:ext uri="{FF2B5EF4-FFF2-40B4-BE49-F238E27FC236}">
                <a16:creationId xmlns:a16="http://schemas.microsoft.com/office/drawing/2014/main" id="{3EEFAEBF-3486-68E1-A076-5524386525D5}"/>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Explorando oportunidades de Arrecadação ...</a:t>
            </a:r>
          </a:p>
        </p:txBody>
      </p:sp>
      <p:pic>
        <p:nvPicPr>
          <p:cNvPr id="10" name="Câmera 9">
            <a:extLst>
              <a:ext uri="{FF2B5EF4-FFF2-40B4-BE49-F238E27FC236}">
                <a16:creationId xmlns:a16="http://schemas.microsoft.com/office/drawing/2014/main" id="{0A3AD8E0-2F21-C3B1-BCD6-A1E394DD0734}"/>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305766" y="2472917"/>
            <a:ext cx="1710000" cy="1710000"/>
          </a:xfrm>
          <a:prstGeom prst="ellipse">
            <a:avLst/>
          </a:prstGeom>
        </p:spPr>
      </p:pic>
    </p:spTree>
    <p:extLst>
      <p:ext uri="{BB962C8B-B14F-4D97-AF65-F5344CB8AC3E}">
        <p14:creationId xmlns:p14="http://schemas.microsoft.com/office/powerpoint/2010/main" val="18231785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EBC809E5-BE77-28B4-BCFB-9EEB7990CE6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32A4870-72E1-C167-15DD-7979C3B86AB2}"/>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1F271127-C3A2-E21F-DF10-56DC7DEAF9C8}"/>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FF12DA5D-23E6-F70D-A08C-86FA5DEF435A}"/>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a:extLst>
              <a:ext uri="{FF2B5EF4-FFF2-40B4-BE49-F238E27FC236}">
                <a16:creationId xmlns:a16="http://schemas.microsoft.com/office/drawing/2014/main" id="{FE60C92E-3327-5E01-BB8A-0051F6578FAC}"/>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2E8E024A-1A26-06E6-D512-26F66C2430A9}"/>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grpSp>
        <p:nvGrpSpPr>
          <p:cNvPr id="14" name="Group 5">
            <a:extLst>
              <a:ext uri="{FF2B5EF4-FFF2-40B4-BE49-F238E27FC236}">
                <a16:creationId xmlns:a16="http://schemas.microsoft.com/office/drawing/2014/main" id="{20FB9433-E88C-BEB7-0379-9974B4FF7758}"/>
              </a:ext>
            </a:extLst>
          </p:cNvPr>
          <p:cNvGrpSpPr/>
          <p:nvPr/>
        </p:nvGrpSpPr>
        <p:grpSpPr>
          <a:xfrm>
            <a:off x="-612792" y="824289"/>
            <a:ext cx="9756792" cy="1087611"/>
            <a:chOff x="0" y="0"/>
            <a:chExt cx="2569690" cy="286449"/>
          </a:xfrm>
        </p:grpSpPr>
        <p:sp>
          <p:nvSpPr>
            <p:cNvPr id="15" name="Freeform 6">
              <a:extLst>
                <a:ext uri="{FF2B5EF4-FFF2-40B4-BE49-F238E27FC236}">
                  <a16:creationId xmlns:a16="http://schemas.microsoft.com/office/drawing/2014/main" id="{92841960-5F54-45BB-303C-376F4162E17D}"/>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16" name="TextBox 7">
              <a:extLst>
                <a:ext uri="{FF2B5EF4-FFF2-40B4-BE49-F238E27FC236}">
                  <a16:creationId xmlns:a16="http://schemas.microsoft.com/office/drawing/2014/main" id="{9066AC84-3B36-0EC4-7B10-37EAC9B2FF24}"/>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17" name="CaixaDeTexto 16">
            <a:extLst>
              <a:ext uri="{FF2B5EF4-FFF2-40B4-BE49-F238E27FC236}">
                <a16:creationId xmlns:a16="http://schemas.microsoft.com/office/drawing/2014/main" id="{CD835FF0-D47A-41CB-45A0-593A5D8F42A6}"/>
              </a:ext>
            </a:extLst>
          </p:cNvPr>
          <p:cNvSpPr txBox="1"/>
          <p:nvPr/>
        </p:nvSpPr>
        <p:spPr>
          <a:xfrm>
            <a:off x="2286000" y="4610100"/>
            <a:ext cx="14554200" cy="1569660"/>
          </a:xfrm>
          <a:prstGeom prst="rect">
            <a:avLst/>
          </a:prstGeom>
          <a:noFill/>
        </p:spPr>
        <p:txBody>
          <a:bodyPr wrap="square" rtlCol="0">
            <a:spAutoFit/>
          </a:bodyPr>
          <a:lstStyle/>
          <a:p>
            <a:pPr algn="just"/>
            <a:r>
              <a:rPr lang="pt-BR" sz="3200" dirty="0">
                <a:latin typeface="Poppins" panose="00000500000000000000" pitchFamily="2" charset="0"/>
                <a:cs typeface="Poppins" panose="00000500000000000000" pitchFamily="2" charset="0"/>
              </a:rPr>
              <a:t>“Fortalecer a captação de receitas próprias não é apenas uma necessidade, é a base para a autonomia, a sustentabilidade e a construção de um futuro com mais oportunidades.”</a:t>
            </a:r>
          </a:p>
        </p:txBody>
      </p:sp>
      <p:pic>
        <p:nvPicPr>
          <p:cNvPr id="5" name="Câmera 4">
            <a:extLst>
              <a:ext uri="{FF2B5EF4-FFF2-40B4-BE49-F238E27FC236}">
                <a16:creationId xmlns:a16="http://schemas.microsoft.com/office/drawing/2014/main" id="{FD01A3B9-9079-9275-B4B1-3167C02F5329}"/>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59200" y="2428058"/>
            <a:ext cx="1710000" cy="1710000"/>
          </a:xfrm>
          <a:prstGeom prst="ellipse">
            <a:avLst/>
          </a:prstGeom>
        </p:spPr>
      </p:pic>
    </p:spTree>
    <p:extLst>
      <p:ext uri="{BB962C8B-B14F-4D97-AF65-F5344CB8AC3E}">
        <p14:creationId xmlns:p14="http://schemas.microsoft.com/office/powerpoint/2010/main" val="37533015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C2A80768-0181-89B9-DBDE-C5E4C08E6A4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3E5A7F2-DB97-F9ED-4BF0-6F76FEF97A85}"/>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F50D759D-5595-CFA8-C29F-199D83317D98}"/>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D094F2E3-1565-EBA1-8F17-96973A159AB6}"/>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a:extLst>
              <a:ext uri="{FF2B5EF4-FFF2-40B4-BE49-F238E27FC236}">
                <a16:creationId xmlns:a16="http://schemas.microsoft.com/office/drawing/2014/main" id="{1C60019F-3C59-DBD4-3D35-6FF35D6C13AE}"/>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71C8DF4A-994C-F446-89B8-99F2C054F3A9}"/>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grpSp>
        <p:nvGrpSpPr>
          <p:cNvPr id="14" name="Group 5">
            <a:extLst>
              <a:ext uri="{FF2B5EF4-FFF2-40B4-BE49-F238E27FC236}">
                <a16:creationId xmlns:a16="http://schemas.microsoft.com/office/drawing/2014/main" id="{C010883A-3637-C04E-A8F3-E61978672875}"/>
              </a:ext>
            </a:extLst>
          </p:cNvPr>
          <p:cNvGrpSpPr/>
          <p:nvPr/>
        </p:nvGrpSpPr>
        <p:grpSpPr>
          <a:xfrm>
            <a:off x="-612792" y="824289"/>
            <a:ext cx="9756792" cy="1087611"/>
            <a:chOff x="0" y="0"/>
            <a:chExt cx="2569690" cy="286449"/>
          </a:xfrm>
        </p:grpSpPr>
        <p:sp>
          <p:nvSpPr>
            <p:cNvPr id="15" name="Freeform 6">
              <a:extLst>
                <a:ext uri="{FF2B5EF4-FFF2-40B4-BE49-F238E27FC236}">
                  <a16:creationId xmlns:a16="http://schemas.microsoft.com/office/drawing/2014/main" id="{67283DEB-2194-500A-5431-40622ACBD297}"/>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16" name="TextBox 7">
              <a:extLst>
                <a:ext uri="{FF2B5EF4-FFF2-40B4-BE49-F238E27FC236}">
                  <a16:creationId xmlns:a16="http://schemas.microsoft.com/office/drawing/2014/main" id="{E563167D-16F7-450F-C08A-9A09A33FF4B9}"/>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17" name="CaixaDeTexto 16">
            <a:extLst>
              <a:ext uri="{FF2B5EF4-FFF2-40B4-BE49-F238E27FC236}">
                <a16:creationId xmlns:a16="http://schemas.microsoft.com/office/drawing/2014/main" id="{2D87BCF4-A623-2B10-D035-2C40C5BAAF30}"/>
              </a:ext>
            </a:extLst>
          </p:cNvPr>
          <p:cNvSpPr txBox="1"/>
          <p:nvPr/>
        </p:nvSpPr>
        <p:spPr>
          <a:xfrm>
            <a:off x="0" y="4805283"/>
            <a:ext cx="18288000" cy="769441"/>
          </a:xfrm>
          <a:prstGeom prst="rect">
            <a:avLst/>
          </a:prstGeom>
          <a:noFill/>
        </p:spPr>
        <p:txBody>
          <a:bodyPr wrap="square" rtlCol="0">
            <a:spAutoFit/>
          </a:bodyPr>
          <a:lstStyle/>
          <a:p>
            <a:pPr algn="ctr"/>
            <a:r>
              <a:rPr lang="pt-BR" sz="4400" dirty="0">
                <a:latin typeface="Poppins" panose="00000500000000000000" pitchFamily="2" charset="0"/>
                <a:cs typeface="Poppins" panose="00000500000000000000" pitchFamily="2" charset="0"/>
              </a:rPr>
              <a:t>Obrigada !</a:t>
            </a:r>
          </a:p>
        </p:txBody>
      </p:sp>
      <p:sp>
        <p:nvSpPr>
          <p:cNvPr id="5" name="CaixaDeTexto 4">
            <a:extLst>
              <a:ext uri="{FF2B5EF4-FFF2-40B4-BE49-F238E27FC236}">
                <a16:creationId xmlns:a16="http://schemas.microsoft.com/office/drawing/2014/main" id="{789045B6-7D94-193E-DDD3-F2858CE0F2B3}"/>
              </a:ext>
            </a:extLst>
          </p:cNvPr>
          <p:cNvSpPr txBox="1"/>
          <p:nvPr/>
        </p:nvSpPr>
        <p:spPr>
          <a:xfrm>
            <a:off x="-8021" y="5747730"/>
            <a:ext cx="18287999" cy="584775"/>
          </a:xfrm>
          <a:prstGeom prst="rect">
            <a:avLst/>
          </a:prstGeom>
          <a:noFill/>
        </p:spPr>
        <p:txBody>
          <a:bodyPr wrap="square" rtlCol="0">
            <a:spAutoFit/>
          </a:bodyPr>
          <a:lstStyle/>
          <a:p>
            <a:pPr algn="ctr"/>
            <a:r>
              <a:rPr lang="pt-BR" sz="1600" dirty="0">
                <a:latin typeface="Poppins" panose="00000500000000000000" pitchFamily="2" charset="0"/>
                <a:cs typeface="Poppins" panose="00000500000000000000" pitchFamily="2" charset="0"/>
              </a:rPr>
              <a:t>Coordenação de Planejamento Orçamentário</a:t>
            </a:r>
          </a:p>
          <a:p>
            <a:pPr algn="ctr"/>
            <a:r>
              <a:rPr lang="pt-BR" sz="1600" dirty="0">
                <a:latin typeface="Poppins" panose="00000500000000000000" pitchFamily="2" charset="0"/>
                <a:cs typeface="Poppins" panose="00000500000000000000" pitchFamily="2" charset="0"/>
              </a:rPr>
              <a:t>CPO/DIPLAN/PROPLAN</a:t>
            </a:r>
          </a:p>
        </p:txBody>
      </p:sp>
      <p:pic>
        <p:nvPicPr>
          <p:cNvPr id="6" name="Câmera 5">
            <a:extLst>
              <a:ext uri="{FF2B5EF4-FFF2-40B4-BE49-F238E27FC236}">
                <a16:creationId xmlns:a16="http://schemas.microsoft.com/office/drawing/2014/main" id="{C779FCD7-41DB-95BA-B753-08FF56944B34}"/>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59200" y="2500626"/>
            <a:ext cx="1710000" cy="1710000"/>
          </a:xfrm>
          <a:prstGeom prst="ellipse">
            <a:avLst/>
          </a:prstGeom>
        </p:spPr>
      </p:pic>
    </p:spTree>
    <p:extLst>
      <p:ext uri="{BB962C8B-B14F-4D97-AF65-F5344CB8AC3E}">
        <p14:creationId xmlns:p14="http://schemas.microsoft.com/office/powerpoint/2010/main" val="17326076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512096F6-5C38-EC1C-A6A2-E9B082A0CFC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EF0E03D-4907-B29C-FEC5-F0478027907B}"/>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61A1457E-35B4-7E6A-0079-7CD2451E2664}"/>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CAF26B7C-54ED-9F3C-5E1A-0DF4EA74DA14}"/>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F2751F20-810E-DE13-E256-9127EBC4D38B}"/>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C6E988A9-74FB-CC06-DF49-06F78B65895E}"/>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14E48D32-BC01-ED91-C175-AC776F56ED41}"/>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43540F61-9621-FC93-B4C1-042365925E6D}"/>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5E0CE0BB-DE64-DE4D-06A5-3769539DCA0D}"/>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093F5F66-8296-BA87-DA8C-25D2AB6309DC}"/>
              </a:ext>
            </a:extLst>
          </p:cNvPr>
          <p:cNvSpPr txBox="1"/>
          <p:nvPr/>
        </p:nvSpPr>
        <p:spPr>
          <a:xfrm>
            <a:off x="1028700" y="2616942"/>
            <a:ext cx="16506668" cy="7547579"/>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Definição de Receitas Orçamentárias</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As receitas orçamentárias devem ser previstas na Lei Orçamentária Anual (LOA) e viabilizam a execução das políticas públicas.</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Por que a previsão é essencial?</a:t>
            </a:r>
          </a:p>
          <a:p>
            <a:pPr algn="just">
              <a:lnSpc>
                <a:spcPts val="4900"/>
              </a:lnSpc>
              <a:spcBef>
                <a:spcPct val="0"/>
              </a:spcBef>
            </a:pPr>
            <a:endParaRPr lang="pt-BR" sz="2600" b="1"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A previsão das receitas na LOA desempenha papel estratégico, porque:</a:t>
            </a: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	Orienta a execução orçamentária: Permite o planejamento de despesas compatíveis com a capacidade de arrecadação do Estado;</a:t>
            </a: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	Evita déficits e crises fiscais: Estimativas realistas reduzem o risco de inadimplência ou desequilíbrios financeiros;</a:t>
            </a: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	Garante transparência e controle: A inclusão de todas as receitas na LOA permite o acompanhamento pela sociedade e órgãos de controle;</a:t>
            </a:r>
          </a:p>
        </p:txBody>
      </p:sp>
      <p:sp>
        <p:nvSpPr>
          <p:cNvPr id="11" name="CaixaDeTexto 10">
            <a:extLst>
              <a:ext uri="{FF2B5EF4-FFF2-40B4-BE49-F238E27FC236}">
                <a16:creationId xmlns:a16="http://schemas.microsoft.com/office/drawing/2014/main" id="{514682D3-0C7A-6EE9-754B-60F13DC0D3DD}"/>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0" name="Câmera 9">
            <a:extLst>
              <a:ext uri="{FF2B5EF4-FFF2-40B4-BE49-F238E27FC236}">
                <a16:creationId xmlns:a16="http://schemas.microsoft.com/office/drawing/2014/main" id="{796770E8-CF14-4331-CB9F-15B226AC5C3E}"/>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32274" y="2462012"/>
            <a:ext cx="1710000" cy="1710000"/>
          </a:xfrm>
          <a:prstGeom prst="ellipse">
            <a:avLst/>
          </a:prstGeom>
        </p:spPr>
      </p:pic>
    </p:spTree>
    <p:extLst>
      <p:ext uri="{BB962C8B-B14F-4D97-AF65-F5344CB8AC3E}">
        <p14:creationId xmlns:p14="http://schemas.microsoft.com/office/powerpoint/2010/main" val="34294686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B8C45DBD-B1AF-5D5D-DA81-0A1482920FE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907FA94-3425-A475-0EF2-05E78173E221}"/>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A1800B04-1508-677A-5D64-077340CA718F}"/>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CC120A10-26AD-C520-EACD-A366EB51EB59}"/>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AE7C41DC-A703-E1F0-84BB-851AF3F1AAB4}"/>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8AFDC494-06B0-0A75-1B4A-EF007EC34B65}"/>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DDB40329-2237-A299-BAC3-3C64CD4EAD3B}"/>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9C00334F-6143-A91C-8696-47207B04E24C}"/>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6918B735-360A-85FC-597B-B6C2C9CF24A9}"/>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4E28D87F-F668-147D-BEFE-C2364110579B}"/>
              </a:ext>
            </a:extLst>
          </p:cNvPr>
          <p:cNvSpPr txBox="1"/>
          <p:nvPr/>
        </p:nvSpPr>
        <p:spPr>
          <a:xfrm>
            <a:off x="1249338" y="3032465"/>
            <a:ext cx="16506668" cy="5034070"/>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Classificação das Receitas quanto à Efetividade</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Quanto à efetividade, as receitas públicas podem ser efetivas ou não efetivas.</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Receitas Efetivas</a:t>
            </a:r>
            <a:r>
              <a:rPr lang="pt-BR" sz="2000" dirty="0">
                <a:latin typeface="Poppins" panose="00000500000000000000" pitchFamily="2" charset="0"/>
                <a:ea typeface="Aptos" panose="020B0004020202020204" pitchFamily="34" charset="0"/>
                <a:cs typeface="Poppins" panose="00000500000000000000" pitchFamily="2" charset="0"/>
              </a:rPr>
              <a:t>: </a:t>
            </a:r>
            <a:r>
              <a:rPr lang="pt-BR" sz="2000" u="sng" dirty="0">
                <a:latin typeface="Poppins" panose="00000500000000000000" pitchFamily="2" charset="0"/>
                <a:ea typeface="Aptos" panose="020B0004020202020204" pitchFamily="34" charset="0"/>
                <a:cs typeface="Poppins" panose="00000500000000000000" pitchFamily="2" charset="0"/>
              </a:rPr>
              <a:t>aumentam</a:t>
            </a:r>
            <a:r>
              <a:rPr lang="pt-BR" sz="2000" dirty="0">
                <a:latin typeface="Poppins" panose="00000500000000000000" pitchFamily="2" charset="0"/>
                <a:ea typeface="Aptos" panose="020B0004020202020204" pitchFamily="34" charset="0"/>
                <a:cs typeface="Poppins" panose="00000500000000000000" pitchFamily="2" charset="0"/>
              </a:rPr>
              <a:t> de fato o patrimônio do ente que as recebe. Exemplo: arrecadação de tributos  e receita de aluguéis;</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Receitas Não efetivas</a:t>
            </a:r>
            <a:r>
              <a:rPr lang="pt-BR" sz="2000" dirty="0">
                <a:latin typeface="Poppins" panose="00000500000000000000" pitchFamily="2" charset="0"/>
                <a:ea typeface="Aptos" panose="020B0004020202020204" pitchFamily="34" charset="0"/>
                <a:cs typeface="Poppins" panose="00000500000000000000" pitchFamily="2" charset="0"/>
              </a:rPr>
              <a:t>: </a:t>
            </a:r>
            <a:r>
              <a:rPr lang="pt-BR" sz="2000" u="sng" dirty="0">
                <a:latin typeface="Poppins" panose="00000500000000000000" pitchFamily="2" charset="0"/>
                <a:ea typeface="Aptos" panose="020B0004020202020204" pitchFamily="34" charset="0"/>
                <a:cs typeface="Poppins" panose="00000500000000000000" pitchFamily="2" charset="0"/>
              </a:rPr>
              <a:t>Não aumentam </a:t>
            </a:r>
            <a:r>
              <a:rPr lang="pt-BR" sz="2000" dirty="0">
                <a:latin typeface="Poppins" panose="00000500000000000000" pitchFamily="2" charset="0"/>
                <a:ea typeface="Aptos" panose="020B0004020202020204" pitchFamily="34" charset="0"/>
                <a:cs typeface="Poppins" panose="00000500000000000000" pitchFamily="2" charset="0"/>
              </a:rPr>
              <a:t>o patrimônio do ente que as recebe. Exemplo: Alienação de bens e empréstimos;</a:t>
            </a:r>
          </a:p>
        </p:txBody>
      </p:sp>
      <p:sp>
        <p:nvSpPr>
          <p:cNvPr id="11" name="CaixaDeTexto 10">
            <a:extLst>
              <a:ext uri="{FF2B5EF4-FFF2-40B4-BE49-F238E27FC236}">
                <a16:creationId xmlns:a16="http://schemas.microsoft.com/office/drawing/2014/main" id="{2A71BE04-3117-9BFF-F33D-66EDC667AFF8}"/>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0" name="Câmera 9">
            <a:extLst>
              <a:ext uri="{FF2B5EF4-FFF2-40B4-BE49-F238E27FC236}">
                <a16:creationId xmlns:a16="http://schemas.microsoft.com/office/drawing/2014/main" id="{5183CD9F-E322-CF78-0F0B-544200E65A84}"/>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59200" y="2454425"/>
            <a:ext cx="1710000" cy="1710000"/>
          </a:xfrm>
          <a:prstGeom prst="ellipse">
            <a:avLst/>
          </a:prstGeom>
        </p:spPr>
      </p:pic>
    </p:spTree>
    <p:extLst>
      <p:ext uri="{BB962C8B-B14F-4D97-AF65-F5344CB8AC3E}">
        <p14:creationId xmlns:p14="http://schemas.microsoft.com/office/powerpoint/2010/main" val="25533507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F0E2"/>
        </a:solidFill>
        <a:effectLst/>
      </p:bgPr>
    </p:bg>
    <p:spTree>
      <p:nvGrpSpPr>
        <p:cNvPr id="1" name="">
          <a:extLst>
            <a:ext uri="{FF2B5EF4-FFF2-40B4-BE49-F238E27FC236}">
              <a16:creationId xmlns:a16="http://schemas.microsoft.com/office/drawing/2014/main" id="{DF50610A-FA05-8CFF-662E-3C4FF1EDFD0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6288392-F66F-9D8E-3E97-A79EFCA9A003}"/>
              </a:ext>
            </a:extLst>
          </p:cNvPr>
          <p:cNvGrpSpPr/>
          <p:nvPr/>
        </p:nvGrpSpPr>
        <p:grpSpPr>
          <a:xfrm>
            <a:off x="0" y="-496214"/>
            <a:ext cx="1028700" cy="11372437"/>
            <a:chOff x="0" y="0"/>
            <a:chExt cx="270933" cy="2995210"/>
          </a:xfrm>
        </p:grpSpPr>
        <p:sp>
          <p:nvSpPr>
            <p:cNvPr id="3" name="Freeform 3">
              <a:extLst>
                <a:ext uri="{FF2B5EF4-FFF2-40B4-BE49-F238E27FC236}">
                  <a16:creationId xmlns:a16="http://schemas.microsoft.com/office/drawing/2014/main" id="{6006F409-9066-BBDD-F672-60EFE6818A1A}"/>
                </a:ext>
              </a:extLst>
            </p:cNvPr>
            <p:cNvSpPr/>
            <p:nvPr/>
          </p:nvSpPr>
          <p:spPr>
            <a:xfrm>
              <a:off x="0" y="0"/>
              <a:ext cx="270933" cy="2995210"/>
            </a:xfrm>
            <a:custGeom>
              <a:avLst/>
              <a:gdLst/>
              <a:ahLst/>
              <a:cxnLst/>
              <a:rect l="l" t="t" r="r" b="b"/>
              <a:pathLst>
                <a:path w="270933" h="2995210">
                  <a:moveTo>
                    <a:pt x="135467" y="0"/>
                  </a:moveTo>
                  <a:lnTo>
                    <a:pt x="135467" y="0"/>
                  </a:lnTo>
                  <a:cubicBezTo>
                    <a:pt x="171395" y="0"/>
                    <a:pt x="205851" y="14272"/>
                    <a:pt x="231256" y="39677"/>
                  </a:cubicBezTo>
                  <a:cubicBezTo>
                    <a:pt x="256661" y="65082"/>
                    <a:pt x="270933" y="99539"/>
                    <a:pt x="270933" y="135467"/>
                  </a:cubicBezTo>
                  <a:lnTo>
                    <a:pt x="270933" y="2859743"/>
                  </a:lnTo>
                  <a:cubicBezTo>
                    <a:pt x="270933" y="2895671"/>
                    <a:pt x="256661" y="2930127"/>
                    <a:pt x="231256" y="2955532"/>
                  </a:cubicBezTo>
                  <a:cubicBezTo>
                    <a:pt x="205851" y="2980937"/>
                    <a:pt x="171395" y="2995210"/>
                    <a:pt x="135467" y="2995210"/>
                  </a:cubicBezTo>
                  <a:lnTo>
                    <a:pt x="135467" y="2995210"/>
                  </a:lnTo>
                  <a:cubicBezTo>
                    <a:pt x="99539" y="2995210"/>
                    <a:pt x="65082" y="2980937"/>
                    <a:pt x="39677" y="2955532"/>
                  </a:cubicBezTo>
                  <a:cubicBezTo>
                    <a:pt x="14272" y="2930127"/>
                    <a:pt x="0" y="2895671"/>
                    <a:pt x="0" y="2859743"/>
                  </a:cubicBezTo>
                  <a:lnTo>
                    <a:pt x="0" y="135467"/>
                  </a:lnTo>
                  <a:cubicBezTo>
                    <a:pt x="0" y="99539"/>
                    <a:pt x="14272" y="65082"/>
                    <a:pt x="39677" y="39677"/>
                  </a:cubicBezTo>
                  <a:cubicBezTo>
                    <a:pt x="65082" y="14272"/>
                    <a:pt x="99539" y="0"/>
                    <a:pt x="135467" y="0"/>
                  </a:cubicBezTo>
                  <a:close/>
                </a:path>
              </a:pathLst>
            </a:custGeom>
            <a:solidFill>
              <a:srgbClr val="00BF63"/>
            </a:solidFill>
          </p:spPr>
          <p:txBody>
            <a:bodyPr/>
            <a:lstStyle/>
            <a:p>
              <a:endParaRPr lang="pt-BR"/>
            </a:p>
          </p:txBody>
        </p:sp>
        <p:sp>
          <p:nvSpPr>
            <p:cNvPr id="4" name="TextBox 4">
              <a:extLst>
                <a:ext uri="{FF2B5EF4-FFF2-40B4-BE49-F238E27FC236}">
                  <a16:creationId xmlns:a16="http://schemas.microsoft.com/office/drawing/2014/main" id="{D8C04B3E-1213-8B47-0AFB-D68FBE6CCA5B}"/>
                </a:ext>
              </a:extLst>
            </p:cNvPr>
            <p:cNvSpPr txBox="1"/>
            <p:nvPr/>
          </p:nvSpPr>
          <p:spPr>
            <a:xfrm>
              <a:off x="0" y="-38100"/>
              <a:ext cx="270933" cy="303331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07462F6F-3A57-89CD-E8EE-BCE4B53C4A69}"/>
              </a:ext>
            </a:extLst>
          </p:cNvPr>
          <p:cNvGrpSpPr/>
          <p:nvPr/>
        </p:nvGrpSpPr>
        <p:grpSpPr>
          <a:xfrm>
            <a:off x="-612792" y="824289"/>
            <a:ext cx="14404992" cy="1087611"/>
            <a:chOff x="0" y="0"/>
            <a:chExt cx="2569690" cy="286449"/>
          </a:xfrm>
        </p:grpSpPr>
        <p:sp>
          <p:nvSpPr>
            <p:cNvPr id="6" name="Freeform 6">
              <a:extLst>
                <a:ext uri="{FF2B5EF4-FFF2-40B4-BE49-F238E27FC236}">
                  <a16:creationId xmlns:a16="http://schemas.microsoft.com/office/drawing/2014/main" id="{366DF13A-50AD-AE9E-7863-245D757EBC2D}"/>
                </a:ext>
              </a:extLst>
            </p:cNvPr>
            <p:cNvSpPr/>
            <p:nvPr/>
          </p:nvSpPr>
          <p:spPr>
            <a:xfrm>
              <a:off x="0" y="0"/>
              <a:ext cx="2569690" cy="286449"/>
            </a:xfrm>
            <a:custGeom>
              <a:avLst/>
              <a:gdLst/>
              <a:ahLst/>
              <a:cxnLst/>
              <a:rect l="l" t="t" r="r" b="b"/>
              <a:pathLst>
                <a:path w="2569690" h="286449">
                  <a:moveTo>
                    <a:pt x="23805" y="0"/>
                  </a:moveTo>
                  <a:lnTo>
                    <a:pt x="2545885" y="0"/>
                  </a:lnTo>
                  <a:cubicBezTo>
                    <a:pt x="2552199" y="0"/>
                    <a:pt x="2558254" y="2508"/>
                    <a:pt x="2562718" y="6972"/>
                  </a:cubicBezTo>
                  <a:cubicBezTo>
                    <a:pt x="2567182" y="11436"/>
                    <a:pt x="2569690" y="17491"/>
                    <a:pt x="2569690" y="23805"/>
                  </a:cubicBezTo>
                  <a:lnTo>
                    <a:pt x="2569690" y="262644"/>
                  </a:lnTo>
                  <a:cubicBezTo>
                    <a:pt x="2569690" y="268958"/>
                    <a:pt x="2567182" y="275012"/>
                    <a:pt x="2562718" y="279477"/>
                  </a:cubicBezTo>
                  <a:cubicBezTo>
                    <a:pt x="2558254" y="283941"/>
                    <a:pt x="2552199" y="286449"/>
                    <a:pt x="2545885" y="286449"/>
                  </a:cubicBezTo>
                  <a:lnTo>
                    <a:pt x="23805" y="286449"/>
                  </a:lnTo>
                  <a:cubicBezTo>
                    <a:pt x="17491" y="286449"/>
                    <a:pt x="11436" y="283941"/>
                    <a:pt x="6972" y="279477"/>
                  </a:cubicBezTo>
                  <a:cubicBezTo>
                    <a:pt x="2508" y="275012"/>
                    <a:pt x="0" y="268958"/>
                    <a:pt x="0" y="262644"/>
                  </a:cubicBezTo>
                  <a:lnTo>
                    <a:pt x="0" y="23805"/>
                  </a:lnTo>
                  <a:cubicBezTo>
                    <a:pt x="0" y="17491"/>
                    <a:pt x="2508" y="11436"/>
                    <a:pt x="6972" y="6972"/>
                  </a:cubicBezTo>
                  <a:cubicBezTo>
                    <a:pt x="11436" y="2508"/>
                    <a:pt x="17491" y="0"/>
                    <a:pt x="23805" y="0"/>
                  </a:cubicBezTo>
                  <a:close/>
                </a:path>
              </a:pathLst>
            </a:custGeom>
            <a:solidFill>
              <a:srgbClr val="BFE090"/>
            </a:solidFill>
          </p:spPr>
          <p:txBody>
            <a:bodyPr/>
            <a:lstStyle/>
            <a:p>
              <a:endParaRPr lang="pt-BR"/>
            </a:p>
          </p:txBody>
        </p:sp>
        <p:sp>
          <p:nvSpPr>
            <p:cNvPr id="7" name="TextBox 7">
              <a:extLst>
                <a:ext uri="{FF2B5EF4-FFF2-40B4-BE49-F238E27FC236}">
                  <a16:creationId xmlns:a16="http://schemas.microsoft.com/office/drawing/2014/main" id="{7146967C-A523-68E3-06CE-70C052B73CC0}"/>
                </a:ext>
              </a:extLst>
            </p:cNvPr>
            <p:cNvSpPr txBox="1"/>
            <p:nvPr/>
          </p:nvSpPr>
          <p:spPr>
            <a:xfrm>
              <a:off x="0" y="-76200"/>
              <a:ext cx="2569690" cy="362649"/>
            </a:xfrm>
            <a:prstGeom prst="rect">
              <a:avLst/>
            </a:prstGeom>
          </p:spPr>
          <p:txBody>
            <a:bodyPr lIns="50800" tIns="50800" rIns="50800" bIns="50800" rtlCol="0" anchor="ctr"/>
            <a:lstStyle/>
            <a:p>
              <a:pPr algn="ctr">
                <a:lnSpc>
                  <a:spcPts val="5599"/>
                </a:lnSpc>
              </a:pPr>
              <a:endParaRPr/>
            </a:p>
          </p:txBody>
        </p:sp>
      </p:grpSp>
      <p:sp>
        <p:nvSpPr>
          <p:cNvPr id="8" name="Freeform 8">
            <a:extLst>
              <a:ext uri="{FF2B5EF4-FFF2-40B4-BE49-F238E27FC236}">
                <a16:creationId xmlns:a16="http://schemas.microsoft.com/office/drawing/2014/main" id="{E4581207-FDEA-9BC3-3CFD-C06EC0BDF1C8}"/>
              </a:ext>
            </a:extLst>
          </p:cNvPr>
          <p:cNvSpPr/>
          <p:nvPr/>
        </p:nvSpPr>
        <p:spPr>
          <a:xfrm>
            <a:off x="16096714" y="408568"/>
            <a:ext cx="1919052" cy="1919052"/>
          </a:xfrm>
          <a:custGeom>
            <a:avLst/>
            <a:gdLst/>
            <a:ahLst/>
            <a:cxnLst/>
            <a:rect l="l" t="t" r="r" b="b"/>
            <a:pathLst>
              <a:path w="1919052" h="1919052">
                <a:moveTo>
                  <a:pt x="0" y="0"/>
                </a:moveTo>
                <a:lnTo>
                  <a:pt x="1919052" y="0"/>
                </a:lnTo>
                <a:lnTo>
                  <a:pt x="1919052" y="1919052"/>
                </a:lnTo>
                <a:lnTo>
                  <a:pt x="0" y="1919052"/>
                </a:lnTo>
                <a:lnTo>
                  <a:pt x="0" y="0"/>
                </a:lnTo>
                <a:close/>
              </a:path>
            </a:pathLst>
          </a:custGeom>
          <a:blipFill>
            <a:blip r:embed="rId2"/>
            <a:stretch>
              <a:fillRect l="-44057" r="-33719"/>
            </a:stretch>
          </a:blipFill>
        </p:spPr>
        <p:txBody>
          <a:bodyPr/>
          <a:lstStyle/>
          <a:p>
            <a:endParaRPr lang="pt-BR"/>
          </a:p>
        </p:txBody>
      </p:sp>
      <p:sp>
        <p:nvSpPr>
          <p:cNvPr id="9" name="Freeform 9">
            <a:extLst>
              <a:ext uri="{FF2B5EF4-FFF2-40B4-BE49-F238E27FC236}">
                <a16:creationId xmlns:a16="http://schemas.microsoft.com/office/drawing/2014/main" id="{F78D7303-329B-9C43-AF0F-BC5F7B32BBA8}"/>
              </a:ext>
            </a:extLst>
          </p:cNvPr>
          <p:cNvSpPr/>
          <p:nvPr/>
        </p:nvSpPr>
        <p:spPr>
          <a:xfrm>
            <a:off x="14000650" y="685529"/>
            <a:ext cx="1767190" cy="1365131"/>
          </a:xfrm>
          <a:custGeom>
            <a:avLst/>
            <a:gdLst/>
            <a:ahLst/>
            <a:cxnLst/>
            <a:rect l="l" t="t" r="r" b="b"/>
            <a:pathLst>
              <a:path w="1767190" h="1365131">
                <a:moveTo>
                  <a:pt x="0" y="0"/>
                </a:moveTo>
                <a:lnTo>
                  <a:pt x="1767190" y="0"/>
                </a:lnTo>
                <a:lnTo>
                  <a:pt x="1767190" y="1365130"/>
                </a:lnTo>
                <a:lnTo>
                  <a:pt x="0" y="1365130"/>
                </a:lnTo>
                <a:lnTo>
                  <a:pt x="0" y="0"/>
                </a:lnTo>
                <a:close/>
              </a:path>
            </a:pathLst>
          </a:custGeom>
          <a:blipFill>
            <a:blip r:embed="rId3"/>
            <a:stretch>
              <a:fillRect l="-46819" t="-231116" r="-48092" b="-229589"/>
            </a:stretch>
          </a:blipFill>
        </p:spPr>
        <p:txBody>
          <a:bodyPr/>
          <a:lstStyle/>
          <a:p>
            <a:endParaRPr lang="pt-BR"/>
          </a:p>
        </p:txBody>
      </p:sp>
      <p:sp>
        <p:nvSpPr>
          <p:cNvPr id="13" name="CaixaDeTexto 12">
            <a:extLst>
              <a:ext uri="{FF2B5EF4-FFF2-40B4-BE49-F238E27FC236}">
                <a16:creationId xmlns:a16="http://schemas.microsoft.com/office/drawing/2014/main" id="{08D14651-F1C1-F6D8-8E1B-A7A4D1FBD99A}"/>
              </a:ext>
            </a:extLst>
          </p:cNvPr>
          <p:cNvSpPr txBox="1"/>
          <p:nvPr/>
        </p:nvSpPr>
        <p:spPr>
          <a:xfrm>
            <a:off x="1249338" y="3032465"/>
            <a:ext cx="16506668" cy="5662448"/>
          </a:xfrm>
          <a:prstGeom prst="rect">
            <a:avLst/>
          </a:prstGeom>
          <a:noFill/>
        </p:spPr>
        <p:txBody>
          <a:bodyPr wrap="square">
            <a:spAutoFit/>
          </a:bodyPr>
          <a:lstStyle/>
          <a:p>
            <a:pPr algn="just">
              <a:lnSpc>
                <a:spcPts val="4900"/>
              </a:lnSpc>
              <a:spcBef>
                <a:spcPct val="0"/>
              </a:spcBef>
            </a:pPr>
            <a:r>
              <a:rPr lang="pt-BR" sz="2600" b="1" dirty="0">
                <a:latin typeface="Poppins" panose="00000500000000000000" pitchFamily="2" charset="0"/>
                <a:ea typeface="Aptos" panose="020B0004020202020204" pitchFamily="34" charset="0"/>
                <a:cs typeface="Poppins" panose="00000500000000000000" pitchFamily="2" charset="0"/>
              </a:rPr>
              <a:t>Classificação das Receitas quanto à Origem</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dirty="0">
                <a:latin typeface="Poppins" panose="00000500000000000000" pitchFamily="2" charset="0"/>
                <a:ea typeface="Aptos" panose="020B0004020202020204" pitchFamily="34" charset="0"/>
                <a:cs typeface="Poppins" panose="00000500000000000000" pitchFamily="2" charset="0"/>
              </a:rPr>
              <a:t>Quanto à origem, as receitas públicas podem ser originárias ou derivadas.</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Receitas Originárias</a:t>
            </a:r>
            <a:r>
              <a:rPr lang="pt-BR" sz="2000" dirty="0">
                <a:latin typeface="Poppins" panose="00000500000000000000" pitchFamily="2" charset="0"/>
                <a:ea typeface="Aptos" panose="020B0004020202020204" pitchFamily="34" charset="0"/>
                <a:cs typeface="Poppins" panose="00000500000000000000" pitchFamily="2" charset="0"/>
              </a:rPr>
              <a:t>: obtidas a partir da exploração do próprio patrimônio público (não são de pagamentos obrigatórios pelos contribuintes). Exemplo: alienação de bens, aluguel de bens públicos e prestações de serviços;</a:t>
            </a:r>
          </a:p>
          <a:p>
            <a:pPr algn="just">
              <a:lnSpc>
                <a:spcPts val="4900"/>
              </a:lnSpc>
              <a:spcBef>
                <a:spcPct val="0"/>
              </a:spcBef>
            </a:pPr>
            <a:endParaRPr lang="pt-BR" sz="2000" dirty="0">
              <a:latin typeface="Poppins" panose="00000500000000000000" pitchFamily="2" charset="0"/>
              <a:ea typeface="Aptos" panose="020B0004020202020204" pitchFamily="34" charset="0"/>
              <a:cs typeface="Poppins" panose="00000500000000000000" pitchFamily="2" charset="0"/>
            </a:endParaRPr>
          </a:p>
          <a:p>
            <a:pPr algn="just">
              <a:lnSpc>
                <a:spcPts val="4900"/>
              </a:lnSpc>
              <a:spcBef>
                <a:spcPct val="0"/>
              </a:spcBef>
            </a:pPr>
            <a:r>
              <a:rPr lang="pt-BR" sz="2000" b="1" dirty="0">
                <a:latin typeface="Poppins" panose="00000500000000000000" pitchFamily="2" charset="0"/>
                <a:ea typeface="Aptos" panose="020B0004020202020204" pitchFamily="34" charset="0"/>
                <a:cs typeface="Poppins" panose="00000500000000000000" pitchFamily="2" charset="0"/>
              </a:rPr>
              <a:t>Receitas Derivadas</a:t>
            </a:r>
            <a:r>
              <a:rPr lang="pt-BR" sz="2000" dirty="0">
                <a:latin typeface="Poppins" panose="00000500000000000000" pitchFamily="2" charset="0"/>
                <a:ea typeface="Aptos" panose="020B0004020202020204" pitchFamily="34" charset="0"/>
                <a:cs typeface="Poppins" panose="00000500000000000000" pitchFamily="2" charset="0"/>
              </a:rPr>
              <a:t>: obtidas a partir de contribuições compulsórias dos cidadãos (pagamentos obrigatórios). Exemplo: Tributos e multas;</a:t>
            </a:r>
          </a:p>
        </p:txBody>
      </p:sp>
      <p:sp>
        <p:nvSpPr>
          <p:cNvPr id="11" name="CaixaDeTexto 10">
            <a:extLst>
              <a:ext uri="{FF2B5EF4-FFF2-40B4-BE49-F238E27FC236}">
                <a16:creationId xmlns:a16="http://schemas.microsoft.com/office/drawing/2014/main" id="{64188599-5A61-FFC8-94C4-E7EC65538FD5}"/>
              </a:ext>
            </a:extLst>
          </p:cNvPr>
          <p:cNvSpPr txBox="1"/>
          <p:nvPr/>
        </p:nvSpPr>
        <p:spPr>
          <a:xfrm>
            <a:off x="1225275" y="1091095"/>
            <a:ext cx="12671150" cy="553998"/>
          </a:xfrm>
          <a:prstGeom prst="rect">
            <a:avLst/>
          </a:prstGeom>
          <a:noFill/>
        </p:spPr>
        <p:txBody>
          <a:bodyPr wrap="square" rtlCol="0">
            <a:spAutoFit/>
          </a:bodyPr>
          <a:lstStyle/>
          <a:p>
            <a:r>
              <a:rPr lang="pt-BR" sz="3000" dirty="0">
                <a:latin typeface="Poppins Bold" panose="00000800000000000000" charset="0"/>
                <a:cs typeface="Poppins Bold" panose="00000800000000000000" charset="0"/>
              </a:rPr>
              <a:t>Módulo 1: Receitas Públicas</a:t>
            </a:r>
          </a:p>
        </p:txBody>
      </p:sp>
      <p:pic>
        <p:nvPicPr>
          <p:cNvPr id="10" name="Câmera 9">
            <a:extLst>
              <a:ext uri="{FF2B5EF4-FFF2-40B4-BE49-F238E27FC236}">
                <a16:creationId xmlns:a16="http://schemas.microsoft.com/office/drawing/2014/main" id="{EB133A7F-F5D2-AA19-5194-DA1FF26EBB0C}"/>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16459200" y="2454425"/>
            <a:ext cx="1710000" cy="1710000"/>
          </a:xfrm>
          <a:prstGeom prst="ellipse">
            <a:avLst/>
          </a:prstGeom>
        </p:spPr>
      </p:pic>
    </p:spTree>
    <p:extLst>
      <p:ext uri="{BB962C8B-B14F-4D97-AF65-F5344CB8AC3E}">
        <p14:creationId xmlns:p14="http://schemas.microsoft.com/office/powerpoint/2010/main" val="41621262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1460</TotalTime>
  <Words>6583</Words>
  <Application>Microsoft Office PowerPoint</Application>
  <PresentationFormat>Personalizar</PresentationFormat>
  <Paragraphs>623</Paragraphs>
  <Slides>69</Slides>
  <Notes>1</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69</vt:i4>
      </vt:variant>
    </vt:vector>
  </HeadingPairs>
  <TitlesOfParts>
    <vt:vector size="76" baseType="lpstr">
      <vt:lpstr>Poppins Bold</vt:lpstr>
      <vt:lpstr>Arial</vt:lpstr>
      <vt:lpstr>Calibri</vt:lpstr>
      <vt:lpstr>Poppins</vt:lpstr>
      <vt:lpstr>Aptos</vt:lpstr>
      <vt:lpstr>Poppins ExtraBold</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Semana Orçamentária da Ufopa</dc:title>
  <dc:creator>Usuário</dc:creator>
  <cp:lastModifiedBy>Ingrid Sousa</cp:lastModifiedBy>
  <cp:revision>145</cp:revision>
  <dcterms:created xsi:type="dcterms:W3CDTF">2006-08-16T00:00:00Z</dcterms:created>
  <dcterms:modified xsi:type="dcterms:W3CDTF">2025-01-24T15:10:37Z</dcterms:modified>
  <dc:identifier>DAGbIJXYV-E</dc:identifier>
</cp:coreProperties>
</file>